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1130" r:id="rId3"/>
    <p:sldId id="258" r:id="rId4"/>
    <p:sldId id="301" r:id="rId5"/>
    <p:sldId id="302" r:id="rId6"/>
    <p:sldId id="267" r:id="rId7"/>
    <p:sldId id="271" r:id="rId8"/>
    <p:sldId id="270" r:id="rId9"/>
    <p:sldId id="1126" r:id="rId10"/>
    <p:sldId id="1125" r:id="rId11"/>
    <p:sldId id="300" r:id="rId12"/>
    <p:sldId id="259" r:id="rId13"/>
    <p:sldId id="261" r:id="rId14"/>
    <p:sldId id="295" r:id="rId15"/>
    <p:sldId id="1127" r:id="rId16"/>
    <p:sldId id="296" r:id="rId17"/>
    <p:sldId id="283" r:id="rId18"/>
    <p:sldId id="312" r:id="rId19"/>
    <p:sldId id="313" r:id="rId20"/>
    <p:sldId id="298" r:id="rId21"/>
    <p:sldId id="307" r:id="rId22"/>
    <p:sldId id="1128" r:id="rId23"/>
    <p:sldId id="262" r:id="rId24"/>
    <p:sldId id="299" r:id="rId25"/>
    <p:sldId id="1129" r:id="rId26"/>
    <p:sldId id="278" r:id="rId27"/>
    <p:sldId id="279" r:id="rId28"/>
    <p:sldId id="282" r:id="rId29"/>
    <p:sldId id="285"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Dosis" pitchFamily="2" charset="0"/>
      <p:regular r:id="rId36"/>
      <p:bold r:id="rId37"/>
    </p:embeddedFont>
    <p:embeddedFont>
      <p:font typeface="Dosis ExtraLight" pitchFamily="2" charset="0"/>
      <p:regular r:id="rId38"/>
      <p:bold r:id="rId39"/>
    </p:embeddedFont>
    <p:embeddedFont>
      <p:font typeface="Dosis Light" pitchFamily="2" charset="0"/>
      <p:regular r:id="rId40"/>
    </p:embeddedFont>
    <p:embeddedFont>
      <p:font typeface="Quantico" panose="020B060402020202020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
      <p:font typeface="Titillium Web" panose="00000500000000000000" pitchFamily="2" charset="0"/>
      <p:regular r:id="rId49"/>
      <p:bold r:id="rId50"/>
      <p:italic r:id="rId51"/>
      <p:boldItalic r:id="rId52"/>
    </p:embeddedFont>
    <p:embeddedFont>
      <p:font typeface="Titillium Web Light" panose="000004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3ED9BA-81E1-430B-BC07-19C102143647}" v="33" dt="2023-03-14T19:40:53.087"/>
  </p1510:revLst>
</p1510:revInfo>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892" autoAdjust="0"/>
  </p:normalViewPr>
  <p:slideViewPr>
    <p:cSldViewPr snapToGrid="0">
      <p:cViewPr>
        <p:scale>
          <a:sx n="80" d="100"/>
          <a:sy n="80" d="100"/>
        </p:scale>
        <p:origin x="1852" y="22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Houghes" userId="a7592c1c19fa598e" providerId="LiveId" clId="{6B3ED9BA-81E1-430B-BC07-19C102143647}"/>
    <pc:docChg chg="custSel addSld modSld">
      <pc:chgData name="Joseph Houghes" userId="a7592c1c19fa598e" providerId="LiveId" clId="{6B3ED9BA-81E1-430B-BC07-19C102143647}" dt="2023-03-14T19:43:11.307" v="129" actId="20577"/>
      <pc:docMkLst>
        <pc:docMk/>
      </pc:docMkLst>
      <pc:sldChg chg="modSp mod">
        <pc:chgData name="Joseph Houghes" userId="a7592c1c19fa598e" providerId="LiveId" clId="{6B3ED9BA-81E1-430B-BC07-19C102143647}" dt="2023-03-14T19:43:11.307" v="129" actId="20577"/>
        <pc:sldMkLst>
          <pc:docMk/>
          <pc:sldMk cId="0" sldId="256"/>
        </pc:sldMkLst>
        <pc:spChg chg="mod">
          <ac:chgData name="Joseph Houghes" userId="a7592c1c19fa598e" providerId="LiveId" clId="{6B3ED9BA-81E1-430B-BC07-19C102143647}" dt="2023-03-14T19:41:19.614" v="119" actId="20577"/>
          <ac:spMkLst>
            <pc:docMk/>
            <pc:sldMk cId="0" sldId="256"/>
            <ac:spMk id="2" creationId="{48A288F2-C2F6-DC5C-0E41-A9C41FACA032}"/>
          </ac:spMkLst>
        </pc:spChg>
        <pc:spChg chg="mod">
          <ac:chgData name="Joseph Houghes" userId="a7592c1c19fa598e" providerId="LiveId" clId="{6B3ED9BA-81E1-430B-BC07-19C102143647}" dt="2023-03-14T19:43:11.307" v="129" actId="20577"/>
          <ac:spMkLst>
            <pc:docMk/>
            <pc:sldMk cId="0" sldId="256"/>
            <ac:spMk id="3836" creationId="{00000000-0000-0000-0000-000000000000}"/>
          </ac:spMkLst>
        </pc:spChg>
      </pc:sldChg>
      <pc:sldChg chg="addSp delSp modSp mod">
        <pc:chgData name="Joseph Houghes" userId="a7592c1c19fa598e" providerId="LiveId" clId="{6B3ED9BA-81E1-430B-BC07-19C102143647}" dt="2023-03-14T16:18:45.004" v="10" actId="1076"/>
        <pc:sldMkLst>
          <pc:docMk/>
          <pc:sldMk cId="1032052663" sldId="299"/>
        </pc:sldMkLst>
        <pc:spChg chg="add mod">
          <ac:chgData name="Joseph Houghes" userId="a7592c1c19fa598e" providerId="LiveId" clId="{6B3ED9BA-81E1-430B-BC07-19C102143647}" dt="2023-03-14T16:18:03.440" v="1" actId="571"/>
          <ac:spMkLst>
            <pc:docMk/>
            <pc:sldMk cId="1032052663" sldId="299"/>
            <ac:spMk id="2" creationId="{48F6E146-9E01-4E2D-B331-A7520B65BCB1}"/>
          </ac:spMkLst>
        </pc:spChg>
        <pc:spChg chg="add mod">
          <ac:chgData name="Joseph Houghes" userId="a7592c1c19fa598e" providerId="LiveId" clId="{6B3ED9BA-81E1-430B-BC07-19C102143647}" dt="2023-03-14T16:18:03.440" v="1" actId="571"/>
          <ac:spMkLst>
            <pc:docMk/>
            <pc:sldMk cId="1032052663" sldId="299"/>
            <ac:spMk id="3" creationId="{42CBBAF4-1E7B-628D-EC05-24C65B1CF37A}"/>
          </ac:spMkLst>
        </pc:spChg>
        <pc:spChg chg="del">
          <ac:chgData name="Joseph Houghes" userId="a7592c1c19fa598e" providerId="LiveId" clId="{6B3ED9BA-81E1-430B-BC07-19C102143647}" dt="2023-03-14T16:18:07.732" v="2" actId="478"/>
          <ac:spMkLst>
            <pc:docMk/>
            <pc:sldMk cId="1032052663" sldId="299"/>
            <ac:spMk id="4239" creationId="{00000000-0000-0000-0000-000000000000}"/>
          </ac:spMkLst>
        </pc:spChg>
        <pc:spChg chg="del">
          <ac:chgData name="Joseph Houghes" userId="a7592c1c19fa598e" providerId="LiveId" clId="{6B3ED9BA-81E1-430B-BC07-19C102143647}" dt="2023-03-14T16:18:09.966" v="3" actId="478"/>
          <ac:spMkLst>
            <pc:docMk/>
            <pc:sldMk cId="1032052663" sldId="299"/>
            <ac:spMk id="4241" creationId="{00000000-0000-0000-0000-000000000000}"/>
          </ac:spMkLst>
        </pc:spChg>
        <pc:spChg chg="del">
          <ac:chgData name="Joseph Houghes" userId="a7592c1c19fa598e" providerId="LiveId" clId="{6B3ED9BA-81E1-430B-BC07-19C102143647}" dt="2023-03-14T16:18:12.272" v="4" actId="478"/>
          <ac:spMkLst>
            <pc:docMk/>
            <pc:sldMk cId="1032052663" sldId="299"/>
            <ac:spMk id="4243" creationId="{00000000-0000-0000-0000-000000000000}"/>
          </ac:spMkLst>
        </pc:spChg>
        <pc:spChg chg="del">
          <ac:chgData name="Joseph Houghes" userId="a7592c1c19fa598e" providerId="LiveId" clId="{6B3ED9BA-81E1-430B-BC07-19C102143647}" dt="2023-03-14T16:18:15.544" v="5" actId="478"/>
          <ac:spMkLst>
            <pc:docMk/>
            <pc:sldMk cId="1032052663" sldId="299"/>
            <ac:spMk id="4245" creationId="{00000000-0000-0000-0000-000000000000}"/>
          </ac:spMkLst>
        </pc:spChg>
        <pc:spChg chg="del mod">
          <ac:chgData name="Joseph Houghes" userId="a7592c1c19fa598e" providerId="LiveId" clId="{6B3ED9BA-81E1-430B-BC07-19C102143647}" dt="2023-03-14T16:18:20.773" v="7" actId="478"/>
          <ac:spMkLst>
            <pc:docMk/>
            <pc:sldMk cId="1032052663" sldId="299"/>
            <ac:spMk id="4247" creationId="{00000000-0000-0000-0000-000000000000}"/>
          </ac:spMkLst>
        </pc:spChg>
        <pc:spChg chg="del">
          <ac:chgData name="Joseph Houghes" userId="a7592c1c19fa598e" providerId="LiveId" clId="{6B3ED9BA-81E1-430B-BC07-19C102143647}" dt="2023-03-14T16:18:23.428" v="8" actId="478"/>
          <ac:spMkLst>
            <pc:docMk/>
            <pc:sldMk cId="1032052663" sldId="299"/>
            <ac:spMk id="4249" creationId="{00000000-0000-0000-0000-000000000000}"/>
          </ac:spMkLst>
        </pc:spChg>
        <pc:grpChg chg="mod">
          <ac:chgData name="Joseph Houghes" userId="a7592c1c19fa598e" providerId="LiveId" clId="{6B3ED9BA-81E1-430B-BC07-19C102143647}" dt="2023-03-14T16:18:45.004" v="10" actId="1076"/>
          <ac:grpSpMkLst>
            <pc:docMk/>
            <pc:sldMk cId="1032052663" sldId="299"/>
            <ac:grpSpMk id="4230" creationId="{00000000-0000-0000-0000-000000000000}"/>
          </ac:grpSpMkLst>
        </pc:grpChg>
        <pc:cxnChg chg="del">
          <ac:chgData name="Joseph Houghes" userId="a7592c1c19fa598e" providerId="LiveId" clId="{6B3ED9BA-81E1-430B-BC07-19C102143647}" dt="2023-03-14T16:18:33.609" v="9" actId="478"/>
          <ac:cxnSpMkLst>
            <pc:docMk/>
            <pc:sldMk cId="1032052663" sldId="299"/>
            <ac:cxnSpMk id="4238" creationId="{00000000-0000-0000-0000-000000000000}"/>
          </ac:cxnSpMkLst>
        </pc:cxnChg>
        <pc:cxnChg chg="del">
          <ac:chgData name="Joseph Houghes" userId="a7592c1c19fa598e" providerId="LiveId" clId="{6B3ED9BA-81E1-430B-BC07-19C102143647}" dt="2023-03-14T16:18:33.609" v="9" actId="478"/>
          <ac:cxnSpMkLst>
            <pc:docMk/>
            <pc:sldMk cId="1032052663" sldId="299"/>
            <ac:cxnSpMk id="4240" creationId="{00000000-0000-0000-0000-000000000000}"/>
          </ac:cxnSpMkLst>
        </pc:cxnChg>
        <pc:cxnChg chg="del">
          <ac:chgData name="Joseph Houghes" userId="a7592c1c19fa598e" providerId="LiveId" clId="{6B3ED9BA-81E1-430B-BC07-19C102143647}" dt="2023-03-14T16:18:33.609" v="9" actId="478"/>
          <ac:cxnSpMkLst>
            <pc:docMk/>
            <pc:sldMk cId="1032052663" sldId="299"/>
            <ac:cxnSpMk id="4242" creationId="{00000000-0000-0000-0000-000000000000}"/>
          </ac:cxnSpMkLst>
        </pc:cxnChg>
        <pc:cxnChg chg="del">
          <ac:chgData name="Joseph Houghes" userId="a7592c1c19fa598e" providerId="LiveId" clId="{6B3ED9BA-81E1-430B-BC07-19C102143647}" dt="2023-03-14T16:18:33.609" v="9" actId="478"/>
          <ac:cxnSpMkLst>
            <pc:docMk/>
            <pc:sldMk cId="1032052663" sldId="299"/>
            <ac:cxnSpMk id="4244" creationId="{00000000-0000-0000-0000-000000000000}"/>
          </ac:cxnSpMkLst>
        </pc:cxnChg>
        <pc:cxnChg chg="del">
          <ac:chgData name="Joseph Houghes" userId="a7592c1c19fa598e" providerId="LiveId" clId="{6B3ED9BA-81E1-430B-BC07-19C102143647}" dt="2023-03-14T16:18:33.609" v="9" actId="478"/>
          <ac:cxnSpMkLst>
            <pc:docMk/>
            <pc:sldMk cId="1032052663" sldId="299"/>
            <ac:cxnSpMk id="4246" creationId="{00000000-0000-0000-0000-000000000000}"/>
          </ac:cxnSpMkLst>
        </pc:cxnChg>
        <pc:cxnChg chg="del">
          <ac:chgData name="Joseph Houghes" userId="a7592c1c19fa598e" providerId="LiveId" clId="{6B3ED9BA-81E1-430B-BC07-19C102143647}" dt="2023-03-14T16:18:33.609" v="9" actId="478"/>
          <ac:cxnSpMkLst>
            <pc:docMk/>
            <pc:sldMk cId="1032052663" sldId="299"/>
            <ac:cxnSpMk id="4248" creationId="{00000000-0000-0000-0000-000000000000}"/>
          </ac:cxnSpMkLst>
        </pc:cxnChg>
      </pc:sldChg>
      <pc:sldChg chg="modSp mod">
        <pc:chgData name="Joseph Houghes" userId="a7592c1c19fa598e" providerId="LiveId" clId="{6B3ED9BA-81E1-430B-BC07-19C102143647}" dt="2023-03-14T16:19:27.691" v="11" actId="2711"/>
        <pc:sldMkLst>
          <pc:docMk/>
          <pc:sldMk cId="1233569629" sldId="312"/>
        </pc:sldMkLst>
        <pc:spChg chg="mod">
          <ac:chgData name="Joseph Houghes" userId="a7592c1c19fa598e" providerId="LiveId" clId="{6B3ED9BA-81E1-430B-BC07-19C102143647}" dt="2023-03-14T16:19:27.691" v="11" actId="2711"/>
          <ac:spMkLst>
            <pc:docMk/>
            <pc:sldMk cId="1233569629" sldId="312"/>
            <ac:spMk id="2" creationId="{91CDB35D-3975-47EC-AEE0-423EE1B53DE9}"/>
          </ac:spMkLst>
        </pc:spChg>
      </pc:sldChg>
      <pc:sldChg chg="modSp mod">
        <pc:chgData name="Joseph Houghes" userId="a7592c1c19fa598e" providerId="LiveId" clId="{6B3ED9BA-81E1-430B-BC07-19C102143647}" dt="2023-03-14T16:19:43.030" v="24" actId="20577"/>
        <pc:sldMkLst>
          <pc:docMk/>
          <pc:sldMk cId="2158289328" sldId="313"/>
        </pc:sldMkLst>
        <pc:spChg chg="mod">
          <ac:chgData name="Joseph Houghes" userId="a7592c1c19fa598e" providerId="LiveId" clId="{6B3ED9BA-81E1-430B-BC07-19C102143647}" dt="2023-03-14T16:19:43.030" v="24" actId="20577"/>
          <ac:spMkLst>
            <pc:docMk/>
            <pc:sldMk cId="2158289328" sldId="313"/>
            <ac:spMk id="2" creationId="{91CDB35D-3975-47EC-AEE0-423EE1B53DE9}"/>
          </ac:spMkLst>
        </pc:spChg>
      </pc:sldChg>
      <pc:sldChg chg="modSp modAnim">
        <pc:chgData name="Joseph Houghes" userId="a7592c1c19fa598e" providerId="LiveId" clId="{6B3ED9BA-81E1-430B-BC07-19C102143647}" dt="2023-03-14T19:30:06.406" v="54" actId="20577"/>
        <pc:sldMkLst>
          <pc:docMk/>
          <pc:sldMk cId="529991499" sldId="1128"/>
        </pc:sldMkLst>
        <pc:spChg chg="mod">
          <ac:chgData name="Joseph Houghes" userId="a7592c1c19fa598e" providerId="LiveId" clId="{6B3ED9BA-81E1-430B-BC07-19C102143647}" dt="2023-03-14T19:30:06.406" v="54" actId="20577"/>
          <ac:spMkLst>
            <pc:docMk/>
            <pc:sldMk cId="529991499" sldId="1128"/>
            <ac:spMk id="3871" creationId="{00000000-0000-0000-0000-000000000000}"/>
          </ac:spMkLst>
        </pc:spChg>
      </pc:sldChg>
      <pc:sldChg chg="add">
        <pc:chgData name="Joseph Houghes" userId="a7592c1c19fa598e" providerId="LiveId" clId="{6B3ED9BA-81E1-430B-BC07-19C102143647}" dt="2023-03-14T19:40:53.084" v="55"/>
        <pc:sldMkLst>
          <pc:docMk/>
          <pc:sldMk cId="2041015460" sldId="11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This list is based off my own experience and the issues I have been asked to resolve in past consulting/partner/service provider roles, and since coming onboard to my current role working with all segments and customers of any size.</a:t>
            </a:r>
          </a:p>
          <a:p>
            <a:endParaRPr lang="en-US" dirty="0"/>
          </a:p>
          <a:p>
            <a:r>
              <a:rPr lang="en-US" dirty="0"/>
              <a:t>All verticals can have some differing issues or pain points which are most relevant to the business and IT department.</a:t>
            </a:r>
          </a:p>
          <a:p>
            <a:endParaRPr lang="en-US" dirty="0"/>
          </a:p>
          <a:p>
            <a:r>
              <a:rPr lang="en-US" dirty="0"/>
              <a:t>This is meant to display that some customers can face similar challenges, and in the end we are all short of time.  It also helps put everyone in the mindset around why we should be making tools.</a:t>
            </a:r>
          </a:p>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10</a:t>
            </a:fld>
            <a:endParaRPr lang="en-US" dirty="0"/>
          </a:p>
        </p:txBody>
      </p:sp>
    </p:spTree>
    <p:extLst>
      <p:ext uri="{BB962C8B-B14F-4D97-AF65-F5344CB8AC3E}">
        <p14:creationId xmlns:p14="http://schemas.microsoft.com/office/powerpoint/2010/main" val="421834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d2943850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d2943850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on to Phase 1.  Starting out.</a:t>
            </a:r>
            <a:endParaRPr dirty="0"/>
          </a:p>
        </p:txBody>
      </p:sp>
    </p:spTree>
    <p:extLst>
      <p:ext uri="{BB962C8B-B14F-4D97-AF65-F5344CB8AC3E}">
        <p14:creationId xmlns:p14="http://schemas.microsoft.com/office/powerpoint/2010/main" val="3871408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How do we start?? We start with a plan.  This is the same whether you are using the GUI or the CLI.  Plan for success.</a:t>
            </a:r>
          </a:p>
          <a:p>
            <a:endParaRPr lang="en-US" dirty="0"/>
          </a:p>
          <a:p>
            <a:r>
              <a:rPr lang="en-US" dirty="0"/>
              <a:t>You need a plan for today, tomorrow and some point in the future, whether that is next week, next month, next quarter or next year.  This is the same in talking about IT operations in any environment from SMB to Enterprise, maybe with just differing numbers of project managers involved.</a:t>
            </a:r>
          </a:p>
          <a:p>
            <a:endParaRPr lang="en-US" dirty="0"/>
          </a:p>
          <a:p>
            <a:r>
              <a:rPr lang="en-US" dirty="0"/>
              <a:t>Expect difficulties or failures, and be prepared to adjust your plan, but still PLAN FOR SUCCESS.</a:t>
            </a:r>
          </a:p>
          <a:p>
            <a:endParaRPr lang="en-US" dirty="0"/>
          </a:p>
          <a:p>
            <a:r>
              <a:rPr lang="en-US" dirty="0"/>
              <a:t>If this is not how you work, especially with code, CHANGE YOUR DEFAULTS.</a:t>
            </a:r>
          </a:p>
          <a:p>
            <a:endParaRPr lang="en-US" dirty="0"/>
          </a:p>
          <a:p>
            <a:r>
              <a:rPr lang="en-US" dirty="0"/>
              <a:t>For other lessons you may have already heard about this, we can fall back to the “6 Ps”, or the classic “Fail to plan, plan to fail.”</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kern="1200" dirty="0">
                <a:solidFill>
                  <a:schemeClr val="tx1"/>
                </a:solidFill>
                <a:effectLst/>
                <a:latin typeface="Titillium Web" panose="020B0604020202020204" charset="0"/>
                <a:ea typeface="+mn-ea"/>
                <a:cs typeface="+mn-cs"/>
              </a:rPr>
              <a:t>As part of your plan, define it well and be explicit with facts, assumptions and minimum requirements.</a:t>
            </a:r>
          </a:p>
          <a:p>
            <a:pPr marL="0" lvl="0" indent="0" algn="l" rtl="0">
              <a:spcBef>
                <a:spcPts val="0"/>
              </a:spcBef>
              <a:spcAft>
                <a:spcPts val="0"/>
              </a:spcAft>
              <a:buNone/>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Speed and performance are great, but they are an advantage to the org, not the true benefit of automation.</a:t>
            </a:r>
          </a:p>
          <a:p>
            <a:r>
              <a:rPr lang="en-US" sz="1100" b="0" i="0" u="none" kern="1200" dirty="0">
                <a:solidFill>
                  <a:schemeClr val="tx1"/>
                </a:solidFill>
                <a:effectLst/>
                <a:latin typeface="Titillium Web" panose="020B0604020202020204" charset="0"/>
                <a:ea typeface="+mn-ea"/>
                <a:cs typeface="+mn-cs"/>
              </a:rPr>
              <a:t>Think about the real benefit to the business, which is accuracy &amp; repeatability. It’s not about impressing someone with your code.  It’s not just about doing it fast but doing it correctly and being certain that it stays that way.</a:t>
            </a:r>
          </a:p>
          <a:p>
            <a:endParaRPr lang="en-US" sz="1100" b="0" i="0" u="none" kern="1200" dirty="0">
              <a:solidFill>
                <a:schemeClr val="tx1"/>
              </a:solidFill>
              <a:effectLst/>
              <a:latin typeface="Titillium Web" panose="020B060402020202020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The goal of these efforts isn’t just about getting your operations into code, it is the benefits that you can gain from it:  standardization, granular control, validation of configs, and testing for success.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We need to build &amp; maintain tools in this fashion, and now our tools are mirroring our internal environment and operations.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This makes it easier to improve or even re-write even as we change platforms or technologies, which is what really matters to them in the long-term.</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Try to be specific about steps/components and have an expectation before you start. </a:t>
            </a:r>
          </a:p>
          <a:p>
            <a:r>
              <a:rPr lang="en-US" sz="1100" b="0" i="0" u="none" kern="1200" dirty="0">
                <a:solidFill>
                  <a:schemeClr val="tx1"/>
                </a:solidFill>
                <a:effectLst/>
                <a:latin typeface="Titillium Web" panose="020B0604020202020204" charset="0"/>
                <a:ea typeface="+mn-ea"/>
                <a:cs typeface="+mn-cs"/>
              </a:rPr>
              <a:t>Don’t do more than is necessary to make minor changes, so that you can track those changes and results.</a:t>
            </a:r>
          </a:p>
          <a:p>
            <a:r>
              <a:rPr lang="en-US" sz="1100" b="0" i="0" u="none" kern="1200" dirty="0">
                <a:solidFill>
                  <a:schemeClr val="tx1"/>
                </a:solidFill>
                <a:effectLst/>
                <a:latin typeface="Titillium Web" panose="020B0604020202020204" charset="0"/>
                <a:ea typeface="+mn-ea"/>
                <a:cs typeface="+mn-cs"/>
              </a:rPr>
              <a:t>Then, make additional changes as necessary, but test and verify them along the way.</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If we understand these concepts and work with our organizations to help them operate in this fashion, it enables us to be more valuable to the organization as enablers of the business, and they can more easily trust our capabilities.</a:t>
            </a:r>
          </a:p>
          <a:p>
            <a:r>
              <a:rPr lang="en-US" sz="1100" b="0" i="0" u="none" kern="1200" dirty="0">
                <a:solidFill>
                  <a:schemeClr val="tx1"/>
                </a:solidFill>
                <a:effectLst/>
                <a:latin typeface="Titillium Web" panose="020B0604020202020204" charset="0"/>
                <a:ea typeface="+mn-ea"/>
                <a:cs typeface="+mn-cs"/>
              </a:rPr>
              <a:t>Don't fear the changes as your company's needs grow, and we can have the ability to continue to provide value to the business, which leads to great things in your career.</a:t>
            </a:r>
          </a:p>
          <a:p>
            <a:endParaRPr lang="en-US" sz="1100" b="0" i="0" u="none" kern="1200" dirty="0">
              <a:solidFill>
                <a:schemeClr val="tx1"/>
              </a:solidFill>
              <a:effectLst/>
              <a:latin typeface="Titillium Web" panose="020B0604020202020204" charset="0"/>
              <a:ea typeface="+mn-ea"/>
              <a:cs typeface="+mn-cs"/>
            </a:endParaRPr>
          </a:p>
          <a:p>
            <a:endParaRPr lang="en-US" dirty="0"/>
          </a:p>
          <a:p>
            <a:pPr marL="342900" indent="-342900">
              <a:buFont typeface="Arial" panose="020B0604020202020204" pitchFamily="34" charset="0"/>
              <a:buChar char="•"/>
            </a:pPr>
            <a:br>
              <a:rPr lang="en-US" dirty="0"/>
            </a:br>
            <a:br>
              <a:rPr lang="en-US" dirty="0"/>
            </a:br>
            <a:r>
              <a:rPr lang="en-US" sz="1100" dirty="0"/>
              <a:t>Determine your MVP (minimum viable product)</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1100" dirty="0"/>
              <a:t>Document requirements &amp; assumptions</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1100" dirty="0"/>
              <a:t>Define your process in small tasks</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1100" dirty="0"/>
              <a:t>Avoid unnecessary functionality</a:t>
            </a:r>
          </a:p>
          <a:p>
            <a:pPr marL="342900" indent="-342900">
              <a:buFont typeface="Arial" panose="020B0604020202020204" pitchFamily="34" charset="0"/>
              <a:buChar char="•"/>
            </a:pPr>
            <a:endParaRPr lang="en-US" sz="1100" dirty="0"/>
          </a:p>
          <a:p>
            <a:pPr marL="342900" indent="-342900">
              <a:buFont typeface="Arial" panose="020B0604020202020204" pitchFamily="34" charset="0"/>
              <a:buChar char="•"/>
            </a:pPr>
            <a:r>
              <a:rPr lang="en-US" sz="1100" dirty="0"/>
              <a:t>Try to keep code simple &amp; readable</a:t>
            </a:r>
          </a:p>
          <a:p>
            <a:br>
              <a:rPr lang="en-US" dirty="0"/>
            </a:br>
            <a:br>
              <a:rPr lang="en-US" dirty="0"/>
            </a:br>
            <a:r>
              <a:rPr lang="en-US" sz="1100" b="0" i="0" u="none" kern="1200" dirty="0">
                <a:solidFill>
                  <a:schemeClr val="tx1"/>
                </a:solidFill>
                <a:effectLst/>
                <a:latin typeface="Segoe UI" panose="020B0502040204020203" pitchFamily="34" charset="0"/>
                <a:ea typeface="+mn-ea"/>
                <a:cs typeface="+mn-cs"/>
              </a:rPr>
              <a:t>Plan:</a:t>
            </a:r>
          </a:p>
          <a:p>
            <a:r>
              <a:rPr lang="en-US" sz="1100" b="0" i="0" u="none" kern="1200" dirty="0">
                <a:solidFill>
                  <a:schemeClr val="tx1"/>
                </a:solidFill>
                <a:effectLst/>
                <a:latin typeface="Segoe UI" panose="020B0502040204020203" pitchFamily="34" charset="0"/>
                <a:ea typeface="+mn-ea"/>
                <a:cs typeface="+mn-cs"/>
              </a:rPr>
              <a:t>You need a plan for today, tomorrow and some point in the future, whether that is next quarter or next year.  This is the same whether you are talking IT operations in any environment from SMB to Enterprise.</a:t>
            </a: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Plan for success, ALWAYS.  Expect difficulties or failures, and be prepared to adjust your plan, but still plan for success.</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As part of your plan, define it well and be explicit with facts, assumptions and minimum requirements.  As you go through this plan, and your toolmaking process, validate those facts and assumptions.  Revise or refine this plan as any needs or requirements change, or as new features are required.</a:t>
            </a: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If the overall script or tool won’t change due to original scoping, whether that's because of time/personnel resource or need for a working version, identify these new/revised requirements for the next features to add in a future version.</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Be sure to understand what your  user or customers are doing today, understand their needs, and work to enable more people to be capable of getting/delivering that need in a more efficient way.  Your real value to an organization as a toolmaker is to enable as many people as possible to be capable of performing your job, with your knowledge (or restrictions), to move on to other places where you can be most effective for your organization.</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Be specific about steps/components, and setting an expectation before you start.  This requires that your can define needs, or at least minimums, to accomplish some task.  </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Speed &amp; Performance:</a:t>
            </a:r>
          </a:p>
          <a:p>
            <a:r>
              <a:rPr lang="en-US" sz="1100" b="0" i="0" u="none" kern="1200" dirty="0">
                <a:solidFill>
                  <a:schemeClr val="tx1"/>
                </a:solidFill>
                <a:effectLst/>
                <a:latin typeface="Segoe UI" panose="020B0502040204020203" pitchFamily="34" charset="0"/>
                <a:ea typeface="+mn-ea"/>
                <a:cs typeface="+mn-cs"/>
              </a:rPr>
              <a:t>Speed and performance are great for organizations trying to shift to new workflows and deployment cycles, but they are an advantage to the org, not the true benefit of automation.</a:t>
            </a: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The real benefit is in doing it correctly, having repeatable results, and being able to ensure that it remains correct over time.</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In my opinion, this is the way that any organization should be thinking about their application stacks &amp; workloads.  Consider this same mindset for your tools &amp; orchestration.</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Standardization, validation and repeatability:</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These are the benefits that you can gain from automation:  standardization, validation of configs, and testing for success.</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As customer shift more to Lean, Agile or DevOps methodologies, they care more about the configuration and control of an application or even a workload, and less about the wrapper that the app/workload lives within.</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We need to build &amp; maintain tools in this fashion, and now our tools are mirroring our internal environment and operations.  This makes it easier to improve or even re-write even as we change platforms or technologies, which is what really matters to them in the long-term.</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MVP - “Minimum viable product”:</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I advise all people in technology to use small, incremental, or granular changes that can be verified.</a:t>
            </a: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You have to be able to define your progress, whether success or failure, to know if you have attained your goal; this should have also been defined at the beginning, and revised or refined along the way.</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What I specifically give them for detail on this point is "Don’t do more than is necessary to make minor changes, so that you can track those changes and results.  Make additional changes as necessary, but test and verify them along the way."</a:t>
            </a:r>
          </a:p>
          <a:p>
            <a:r>
              <a:rPr lang="en-US" sz="1100" b="0" i="0" u="none" kern="1200" dirty="0">
                <a:solidFill>
                  <a:schemeClr val="tx1"/>
                </a:solidFill>
                <a:effectLst/>
                <a:latin typeface="Segoe UI" panose="020B0502040204020203" pitchFamily="34" charset="0"/>
                <a:ea typeface="+mn-ea"/>
                <a:cs typeface="+mn-cs"/>
              </a:rPr>
              <a:t> </a:t>
            </a:r>
          </a:p>
          <a:p>
            <a:r>
              <a:rPr lang="en-US" sz="1100" b="0" i="0" u="none" kern="1200" dirty="0">
                <a:solidFill>
                  <a:schemeClr val="tx1"/>
                </a:solidFill>
                <a:effectLst/>
                <a:latin typeface="Segoe UI" panose="020B0502040204020203" pitchFamily="34" charset="0"/>
                <a:ea typeface="+mn-ea"/>
                <a:cs typeface="+mn-cs"/>
              </a:rPr>
              <a:t>If we understand these concepts and work with our organizations to help them operate in this fashion, it enables us to be more valuable to the organization as enablers of the business, and they can more easily trust our capabilities. Don't fear change as your company's needs grow or change, and we have the ability to continue to provide value to the business, which leads to great things in your career.</a:t>
            </a:r>
          </a:p>
          <a:p>
            <a:endParaRPr lang="en-US" sz="1100" b="0" i="0" u="none" kern="1200" dirty="0">
              <a:solidFill>
                <a:schemeClr val="tx1"/>
              </a:solidFill>
              <a:effectLst/>
              <a:latin typeface="Segoe UI" panose="020B0502040204020203" pitchFamily="34" charset="0"/>
              <a:ea typeface="+mn-ea"/>
              <a:cs typeface="+mn-cs"/>
            </a:endParaRPr>
          </a:p>
          <a:p>
            <a:endParaRPr lang="en-US" sz="1100" b="0" i="0" u="none" kern="1200" dirty="0">
              <a:solidFill>
                <a:schemeClr val="tx1"/>
              </a:solidFill>
              <a:effectLst/>
              <a:latin typeface="Segoe UI" panose="020B0502040204020203" pitchFamily="34" charset="0"/>
              <a:ea typeface="+mn-ea"/>
              <a:cs typeface="+mn-cs"/>
            </a:endParaRP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Don’t expect to immediately automate your environment, or that you will have accounted for all of the necessary components at the beginning.  Be flexible and prepare for change or improvements.</a:t>
            </a:r>
          </a:p>
          <a:p>
            <a:endParaRPr lang="en-US" sz="1100" b="0" i="0" u="none" kern="1200" dirty="0">
              <a:solidFill>
                <a:schemeClr val="tx1"/>
              </a:solidFill>
              <a:effectLst/>
              <a:latin typeface="Segoe UI" panose="020B0502040204020203" pitchFamily="34" charset="0"/>
              <a:ea typeface="+mn-ea"/>
              <a:cs typeface="+mn-cs"/>
            </a:endParaRPr>
          </a:p>
          <a:p>
            <a:r>
              <a:rPr lang="en-US" sz="1100" b="0" i="0" u="none" kern="1200" dirty="0">
                <a:solidFill>
                  <a:schemeClr val="tx1"/>
                </a:solidFill>
                <a:effectLst/>
                <a:latin typeface="Segoe UI" panose="020B0502040204020203" pitchFamily="34" charset="0"/>
                <a:ea typeface="+mn-ea"/>
                <a:cs typeface="+mn-cs"/>
              </a:rPr>
              <a:t>-------------------------------------------------</a:t>
            </a:r>
          </a:p>
          <a:p>
            <a:endParaRPr lang="en-US" sz="1100" b="0" i="0" u="none" kern="1200" dirty="0">
              <a:solidFill>
                <a:schemeClr val="tx1"/>
              </a:solidFill>
              <a:effectLst/>
              <a:latin typeface="Segoe UI" panose="020B0502040204020203" pitchFamily="34" charset="0"/>
              <a:ea typeface="+mn-ea"/>
              <a:cs typeface="+mn-cs"/>
            </a:endParaRPr>
          </a:p>
          <a:p>
            <a:endParaRPr lang="en-US" sz="1100" b="0" i="0" u="non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development philosophies:  KISS, DRY, Worse is better, YAGNI,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It Simple Stupid – Simple over complicated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Segoe UI" panose="020B0502040204020203" pitchFamily="34" charset="0"/>
                <a:ea typeface="+mn-ea"/>
                <a:cs typeface="+mn-cs"/>
              </a:rPr>
              <a:t>Don't Repeat Yourself - reducing repetition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Segoe UI" panose="020B0502040204020203" pitchFamily="34" charset="0"/>
                <a:ea typeface="+mn-ea"/>
                <a:cs typeface="+mn-cs"/>
              </a:rPr>
              <a:t>Worse if Better - </a:t>
            </a:r>
            <a:r>
              <a:rPr lang="en-US" sz="1100" b="0" i="0" u="none" strike="noStrike" kern="1200" dirty="0">
                <a:solidFill>
                  <a:schemeClr val="tx1"/>
                </a:solidFill>
                <a:effectLst/>
                <a:latin typeface="Segoe UI" panose="020B0502040204020203" pitchFamily="34" charset="0"/>
                <a:ea typeface="+mn-ea"/>
                <a:cs typeface="+mn-cs"/>
              </a:rPr>
              <a:t>quality</a:t>
            </a:r>
            <a:r>
              <a:rPr lang="en-US" sz="1100" b="0" i="0" kern="1200" dirty="0">
                <a:solidFill>
                  <a:schemeClr val="tx1"/>
                </a:solidFill>
                <a:effectLst/>
                <a:latin typeface="Segoe UI" panose="020B0502040204020203" pitchFamily="34" charset="0"/>
                <a:ea typeface="+mn-ea"/>
                <a:cs typeface="+mn-cs"/>
              </a:rPr>
              <a:t> does not necessarily increase with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Segoe UI" panose="020B0502040204020203" pitchFamily="34" charset="0"/>
                <a:ea typeface="+mn-ea"/>
                <a:cs typeface="+mn-cs"/>
              </a:rPr>
              <a:t>You aren't </a:t>
            </a:r>
            <a:r>
              <a:rPr lang="en-US" sz="1100" b="0" i="0" kern="1200" dirty="0" err="1">
                <a:solidFill>
                  <a:schemeClr val="tx1"/>
                </a:solidFill>
                <a:effectLst/>
                <a:latin typeface="Segoe UI" panose="020B0502040204020203" pitchFamily="34" charset="0"/>
                <a:ea typeface="+mn-ea"/>
                <a:cs typeface="+mn-cs"/>
              </a:rPr>
              <a:t>gonna</a:t>
            </a:r>
            <a:r>
              <a:rPr lang="en-US" sz="1100" b="0" i="0" kern="1200" dirty="0">
                <a:solidFill>
                  <a:schemeClr val="tx1"/>
                </a:solidFill>
                <a:effectLst/>
                <a:latin typeface="Segoe UI" panose="020B0502040204020203" pitchFamily="34" charset="0"/>
                <a:ea typeface="+mn-ea"/>
                <a:cs typeface="+mn-cs"/>
              </a:rPr>
              <a:t> need it – define a need before adding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Segoe UI" panose="020B0502040204020203" pitchFamily="34" charset="0"/>
                <a:ea typeface="+mn-ea"/>
                <a:cs typeface="+mn-cs"/>
              </a:rPr>
              <a:t>Minimum viable product - sufficient features to satisfy early adopters; complete set of features designed/developed after considering feedback from </a:t>
            </a:r>
            <a:r>
              <a:rPr lang="en-US" sz="1100" b="1" i="0" kern="1200" dirty="0">
                <a:solidFill>
                  <a:schemeClr val="tx1"/>
                </a:solidFill>
                <a:effectLst/>
                <a:latin typeface="Segoe UI" panose="020B0502040204020203" pitchFamily="34" charset="0"/>
                <a:ea typeface="+mn-ea"/>
                <a:cs typeface="+mn-cs"/>
              </a:rPr>
              <a:t>product's</a:t>
            </a:r>
            <a:r>
              <a:rPr lang="en-US" sz="1100" b="0" i="0" kern="1200" dirty="0">
                <a:solidFill>
                  <a:schemeClr val="tx1"/>
                </a:solidFill>
                <a:effectLst/>
                <a:latin typeface="Segoe UI" panose="020B0502040204020203" pitchFamily="34" charset="0"/>
                <a:ea typeface="+mn-ea"/>
                <a:cs typeface="+mn-cs"/>
              </a:rPr>
              <a:t>  users</a:t>
            </a:r>
          </a:p>
          <a:p>
            <a:endParaRPr lang="en-US" dirty="0"/>
          </a:p>
          <a:p>
            <a:endParaRPr lang="en-US" dirty="0"/>
          </a:p>
          <a:p>
            <a:r>
              <a:rPr lang="en-US" dirty="0"/>
              <a:t>Think specifically about what you need from your tool and what are you trying to solve?</a:t>
            </a:r>
          </a:p>
          <a:p>
            <a:endParaRPr lang="en-US" dirty="0"/>
          </a:p>
          <a:p>
            <a:r>
              <a:rPr lang="en-US" dirty="0"/>
              <a:t>Small tasks handles separately helps to maintain code</a:t>
            </a:r>
          </a:p>
          <a:p>
            <a:endParaRPr lang="en-US" dirty="0"/>
          </a:p>
          <a:p>
            <a:r>
              <a:rPr lang="en-US" dirty="0"/>
              <a:t>Keeps things easier to rear &amp; maintain</a:t>
            </a:r>
          </a:p>
          <a:p>
            <a:endParaRPr lang="en-US" sz="1100" b="0" i="0" u="none" kern="1200" dirty="0">
              <a:solidFill>
                <a:schemeClr val="tx1"/>
              </a:solidFill>
              <a:effectLst/>
              <a:latin typeface="Segoe UI" panose="020B0502040204020203" pitchFamily="34" charset="0"/>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 the PowerShell way, even when building your own tool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what we learned about the PowerShell basics, look at the help files.  If you are still stuck or need more help, check out the examples and online documentation.  O</a:t>
            </a:r>
            <a:r>
              <a:rPr lang="en-US" sz="11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pipeline concept is simple: first, get an object, then work with it.  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Seriously, get some Legos to practice. The new sets can be a complex final product with many distinct steps to get you to that final product.  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Believe it or not, you can even cheat from yourself.  If you are trying to learn the code or find a specific setting, create or change it in the GUI and then pull it up in PowerShell to find how it was done.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teach this to yourself if you just put in the effort, and you can always ask for help if you get stuck. Focus on the result, it is only important that you attain the goal or desired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path to get there doesn’t matter to the business as long as you achieve success.</a:t>
            </a:r>
          </a:p>
          <a:p>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791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 the PowerShell way, even when building your own tool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what we learned about the PowerShell basics, look at the help files.  If you are still stuck or need more help, check out the examples and online documentation.  O</a:t>
            </a:r>
            <a:r>
              <a:rPr lang="en-US" sz="11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pipeline concept is simple: first, get an object, then work with it.  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Seriously, get some Legos to practice. The new sets can be a complex final product with many distinct steps to get you to that final product.  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Believe it or not, you can even cheat from yourself.  If you are trying to learn the code or find a specific setting, create or change it in the GUI and then pull it up in PowerShell to find how it was done.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teach this to yourself if you just put in the effort, and you can always ask for help if you get stuck. Focus on the result, it is only important that you attain the goal or desired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path to get there doesn’t matter to the business as long as you achieve success.</a:t>
            </a:r>
          </a:p>
          <a:p>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5324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094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d2943850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d2943850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automation is your roadmap to your goal.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that one that we defined earlier?  This is how we get there.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Delivery methods</a:t>
            </a:r>
          </a:p>
          <a:p>
            <a:endParaRPr lang="en-US" dirty="0"/>
          </a:p>
          <a:p>
            <a:r>
              <a:rPr lang="en-US" sz="1800" dirty="0">
                <a:solidFill>
                  <a:schemeClr val="bg1">
                    <a:lumMod val="95000"/>
                  </a:schemeClr>
                </a:solidFill>
                <a:latin typeface="Titillium Web Light" panose="020B0604020202020204" charset="0"/>
              </a:rPr>
              <a:t>Are you using the right medium?</a:t>
            </a:r>
          </a:p>
          <a:p>
            <a:pPr lvl="1"/>
            <a:r>
              <a:rPr lang="en-US" sz="1800" dirty="0">
                <a:solidFill>
                  <a:schemeClr val="bg1">
                    <a:lumMod val="95000"/>
                  </a:schemeClr>
                </a:solidFill>
                <a:latin typeface="Titillium Web Light" panose="020B0604020202020204" charset="0"/>
              </a:rPr>
              <a:t>Are you explaining your concept in simple or easy to follow terms?  (Avoid acronym soup)</a:t>
            </a:r>
          </a:p>
          <a:p>
            <a:pPr lvl="1"/>
            <a:r>
              <a:rPr lang="en-US" sz="1800" dirty="0">
                <a:solidFill>
                  <a:schemeClr val="bg1">
                    <a:lumMod val="95000"/>
                  </a:schemeClr>
                </a:solidFill>
                <a:latin typeface="Titillium Web Light" panose="020B0604020202020204" charset="0"/>
              </a:rPr>
              <a:t>Are people in your audience visual or auditory learners?</a:t>
            </a:r>
          </a:p>
          <a:p>
            <a:pPr lvl="1"/>
            <a:r>
              <a:rPr lang="en-US" sz="1800" dirty="0">
                <a:solidFill>
                  <a:schemeClr val="bg1">
                    <a:lumMod val="95000"/>
                  </a:schemeClr>
                </a:solidFill>
                <a:latin typeface="Titillium Web Light" panose="020B0604020202020204" charset="0"/>
              </a:rPr>
              <a:t>Even for auditory learners, images can make abstract concepts easier to follow</a:t>
            </a:r>
          </a:p>
          <a:p>
            <a:endParaRPr lang="en-US" dirty="0"/>
          </a:p>
        </p:txBody>
      </p:sp>
    </p:spTree>
    <p:extLst>
      <p:ext uri="{BB962C8B-B14F-4D97-AF65-F5344CB8AC3E}">
        <p14:creationId xmlns:p14="http://schemas.microsoft.com/office/powerpoint/2010/main" val="1412518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chemeClr val="bg1">
                    <a:lumMod val="95000"/>
                  </a:schemeClr>
                </a:solidFill>
                <a:latin typeface="Titillium Web Light" panose="020B0604020202020204" charset="0"/>
              </a:rPr>
              <a:t>Do this with your visual presentation:</a:t>
            </a:r>
          </a:p>
          <a:p>
            <a:pPr lvl="1"/>
            <a:r>
              <a:rPr lang="en-US" sz="1800" dirty="0">
                <a:solidFill>
                  <a:schemeClr val="bg1">
                    <a:lumMod val="95000"/>
                  </a:schemeClr>
                </a:solidFill>
                <a:latin typeface="Titillium Web Light" panose="020B0604020202020204" charset="0"/>
              </a:rPr>
              <a:t>Don’t start with the eye charts</a:t>
            </a:r>
          </a:p>
          <a:p>
            <a:pPr lvl="1"/>
            <a:r>
              <a:rPr lang="en-US" sz="1800" dirty="0">
                <a:solidFill>
                  <a:schemeClr val="bg1">
                    <a:lumMod val="95000"/>
                  </a:schemeClr>
                </a:solidFill>
                <a:latin typeface="Titillium Web Light" panose="020B0604020202020204" charset="0"/>
              </a:rPr>
              <a:t>Walk through your concept slowly</a:t>
            </a:r>
          </a:p>
          <a:p>
            <a:pPr lvl="1"/>
            <a:r>
              <a:rPr lang="en-US" sz="1800" dirty="0">
                <a:solidFill>
                  <a:schemeClr val="bg1">
                    <a:lumMod val="95000"/>
                  </a:schemeClr>
                </a:solidFill>
                <a:latin typeface="Titillium Web Light" panose="020B0604020202020204" charset="0"/>
              </a:rPr>
              <a:t>Periodically ensure that people are following with your walk through</a:t>
            </a:r>
          </a:p>
          <a:p>
            <a:endParaRPr lang="en-US" dirty="0"/>
          </a:p>
        </p:txBody>
      </p:sp>
    </p:spTree>
    <p:extLst>
      <p:ext uri="{BB962C8B-B14F-4D97-AF65-F5344CB8AC3E}">
        <p14:creationId xmlns:p14="http://schemas.microsoft.com/office/powerpoint/2010/main" val="175799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769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Honestly, I can’t tell you what you should measure, which is why this graph has no labels across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 sure that I caught a few of you in the audience scanning that information to see what it is, and what specific metrics I put on a slide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it’s not that easy.  Or in consultant speak, it depends.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Honestly, what you are measuring can encompass everything from </a:t>
            </a:r>
          </a:p>
        </p:txBody>
      </p:sp>
    </p:spTree>
    <p:extLst>
      <p:ext uri="{BB962C8B-B14F-4D97-AF65-F5344CB8AC3E}">
        <p14:creationId xmlns:p14="http://schemas.microsoft.com/office/powerpoint/2010/main" val="1727354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HINT: </a:t>
            </a:r>
            <a:r>
              <a:rPr lang="en-US" sz="1100" dirty="0">
                <a:solidFill>
                  <a:schemeClr val="bg1">
                    <a:lumMod val="95000"/>
                  </a:schemeClr>
                </a:solidFill>
              </a:rPr>
              <a:t>It's your job, but it's probably not the business</a:t>
            </a:r>
          </a:p>
          <a:p>
            <a:endParaRPr lang="en-US" dirty="0"/>
          </a:p>
        </p:txBody>
      </p:sp>
    </p:spTree>
    <p:extLst>
      <p:ext uri="{BB962C8B-B14F-4D97-AF65-F5344CB8AC3E}">
        <p14:creationId xmlns:p14="http://schemas.microsoft.com/office/powerpoint/2010/main" val="3991557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 the PowerShell way, even when building your own tool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what we learned about the PowerShell basics, look at the help files.  If you are still stuck or need more help, check out the examples and online documentation.  O</a:t>
            </a:r>
            <a:r>
              <a:rPr lang="en-US" sz="11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pipeline concept is simple: first, get an object, then work with it.  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Seriously, get some Legos to practice. The new sets can be a complex final product with many distinct steps to get you to that final product.  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Believe it or not, you can even cheat from yourself.  If you are trying to learn the code or find a specific setting, create or change it in the GUI and then pull it up in PowerShell to find how it was done.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teach this to yourself if you just put in the effort, and you can always ask for help if you get stuck. Focus on the result, it is only important that you attain the goal or desired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path to get there doesn’t matter to the business as long as you achieve success.</a:t>
            </a:r>
          </a:p>
          <a:p>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53246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4"/>
        <p:cNvGrpSpPr/>
        <p:nvPr/>
      </p:nvGrpSpPr>
      <p:grpSpPr>
        <a:xfrm>
          <a:off x="0" y="0"/>
          <a:ext cx="0" cy="0"/>
          <a:chOff x="0" y="0"/>
          <a:chExt cx="0" cy="0"/>
        </a:xfrm>
      </p:grpSpPr>
      <p:sp>
        <p:nvSpPr>
          <p:cNvPr id="4225" name="Google Shape;4225;gd29438504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6" name="Google Shape;4226;gd2943850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002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 the PowerShell way, even when building your own tool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what we learned about the PowerShell basics, look at the help files.  If you are still stuck or need more help, check out the examples and online documentation.  O</a:t>
            </a:r>
            <a:r>
              <a:rPr lang="en-US" sz="11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pipeline concept is simple: first, get an object, then work with it.  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Seriously, get some Legos to practice. The new sets can be a complex final product with many distinct steps to get you to that final product.  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Believe it or not, you can even cheat from yourself.  If you are trying to learn the code or find a specific setting, create or change it in the GUI and then pull it up in PowerShell to find how it was done.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teach this to yourself if you just put in the effort, and you can always ask for help if you get stuck. Focus on the result, it is only important that you attain the goal or desired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path to get there doesn’t matter to the business as long as you achieve success.</a:t>
            </a:r>
          </a:p>
          <a:p>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53246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4"/>
        <p:cNvGrpSpPr/>
        <p:nvPr/>
      </p:nvGrpSpPr>
      <p:grpSpPr>
        <a:xfrm>
          <a:off x="0" y="0"/>
          <a:ext cx="0" cy="0"/>
          <a:chOff x="0" y="0"/>
          <a:chExt cx="0" cy="0"/>
        </a:xfrm>
      </p:grpSpPr>
      <p:sp>
        <p:nvSpPr>
          <p:cNvPr id="4085" name="Google Shape;4085;gd2943850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6" name="Google Shape;4086;gd2943850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d29438504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8" name="Google Shape;4168;gd2943850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dirty="0"/>
              <a:t>Currently a Senior Solutions Architect @ Pure Storage ( I leave the Senor for the bar)</a:t>
            </a:r>
          </a:p>
          <a:p>
            <a:pPr marL="171450" indent="-171450">
              <a:buFont typeface="Arial" panose="020B0604020202020204" pitchFamily="34" charset="0"/>
              <a:buChar char="•"/>
            </a:pPr>
            <a:r>
              <a:rPr lang="en-US" dirty="0"/>
              <a:t>Co-leader - VMUG &amp; PowerShell User Groups since 2017 (Denver now, Austin previously)</a:t>
            </a:r>
          </a:p>
          <a:p>
            <a:pPr marL="171450" indent="-171450">
              <a:buFont typeface="Arial" panose="020B0604020202020204" pitchFamily="34" charset="0"/>
              <a:buChar char="•"/>
            </a:pPr>
            <a:r>
              <a:rPr lang="en-US" dirty="0"/>
              <a:t>Typically in code somewhere or a community presentation – now </a:t>
            </a:r>
            <a:r>
              <a:rPr lang="en-US" dirty="0" err="1"/>
              <a:t>vExpert</a:t>
            </a:r>
            <a:r>
              <a:rPr lang="en-US" dirty="0"/>
              <a:t> for 7 years and a Pro, Cisco Champion, Veeam Vanguard (finally), Tanzu Vanguard, and </a:t>
            </a:r>
            <a:r>
              <a:rPr lang="en-US" dirty="0" err="1"/>
              <a:t>vBrownBag</a:t>
            </a:r>
            <a:r>
              <a:rPr lang="en-US" dirty="0"/>
              <a:t> Crew</a:t>
            </a:r>
          </a:p>
          <a:p>
            <a:pPr marL="171450" indent="-171450">
              <a:buFont typeface="Arial" panose="020B0604020202020204" pitchFamily="34" charset="0"/>
              <a:buChar char="•"/>
            </a:pPr>
            <a:r>
              <a:rPr lang="en-US" dirty="0"/>
              <a:t>Colored hat, big grin and since I’m a native Texan you can understand the loud "Howdy Y'all."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Automation requires more in-depth thinking &amp; focus </a:t>
            </a:r>
          </a:p>
          <a:p>
            <a:pPr marL="171450" indent="-171450">
              <a:buFont typeface="Arial" panose="020B0604020202020204" pitchFamily="34" charset="0"/>
              <a:buChar char="•"/>
            </a:pPr>
            <a:r>
              <a:rPr lang="en-US" dirty="0"/>
              <a:t>Result is then repeatable and consistent</a:t>
            </a:r>
          </a:p>
          <a:p>
            <a:pPr marL="171450" indent="-171450">
              <a:buFont typeface="Arial" panose="020B0604020202020204" pitchFamily="34" charset="0"/>
              <a:buChar char="•"/>
            </a:pPr>
            <a:r>
              <a:rPr lang="en-US" dirty="0"/>
              <a:t>Understand why we should do the easy tasks better</a:t>
            </a:r>
          </a:p>
          <a:p>
            <a:pPr marL="171450" indent="-171450">
              <a:buFont typeface="Arial" panose="020B0604020202020204" pitchFamily="34" charset="0"/>
              <a:buChar char="•"/>
            </a:pPr>
            <a:r>
              <a:rPr lang="en-US" dirty="0"/>
              <a:t>Jeff </a:t>
            </a:r>
            <a:r>
              <a:rPr lang="en-US" dirty="0" err="1"/>
              <a:t>Snover</a:t>
            </a:r>
            <a:r>
              <a:rPr lang="en-US" dirty="0"/>
              <a:t> – “No Technical Fellows of Cafeterias @ Microsoft”</a:t>
            </a:r>
          </a:p>
          <a:p>
            <a:pPr marL="171450" indent="-171450">
              <a:buFont typeface="Arial" panose="020B0604020202020204" pitchFamily="34" charset="0"/>
              <a:buChar char="•"/>
            </a:pPr>
            <a:r>
              <a:rPr lang="en-US" dirty="0"/>
              <a:t>Whose company makes more money or widgets based on your Exchange skills – Go O365</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Push yourself to acquire new skills, always be willing to learn more about something that interests you</a:t>
            </a:r>
          </a:p>
          <a:p>
            <a:pPr marL="171450" indent="-171450">
              <a:buFont typeface="Arial" panose="020B0604020202020204" pitchFamily="34" charset="0"/>
              <a:buChar char="•"/>
            </a:pPr>
            <a:r>
              <a:rPr lang="en-US" dirty="0"/>
              <a:t>Keep technology fun &amp; interesting - it can be a job, a hobby, and more importantly, an awesome career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Imposter syndrome is real – but push past it (or if you need very direct advice, get over it) and help out others</a:t>
            </a:r>
          </a:p>
          <a:p>
            <a:pPr marL="171450" indent="-171450">
              <a:buFont typeface="Arial" panose="020B0604020202020204" pitchFamily="34" charset="0"/>
              <a:buChar char="•"/>
            </a:pPr>
            <a:r>
              <a:rPr lang="en-US" dirty="0"/>
              <a:t>It is important to share your story and your journey, you may have learned something different, or explain something in a way that others can relate to</a:t>
            </a:r>
          </a:p>
          <a:p>
            <a:pPr marL="171450" indent="-171450">
              <a:buFont typeface="Arial" panose="020B0604020202020204" pitchFamily="34" charset="0"/>
              <a:buChar char="•"/>
            </a:pPr>
            <a:r>
              <a:rPr lang="en-US" dirty="0"/>
              <a:t>Sometimes it just takes the right perspective to understand a concept, and yours may be the perfect one for someone else</a:t>
            </a:r>
          </a:p>
          <a:p>
            <a:pPr marL="171450" indent="-171450">
              <a:buFont typeface="Arial" panose="020B0604020202020204" pitchFamily="34" charset="0"/>
              <a:buChar char="•"/>
            </a:pPr>
            <a:r>
              <a:rPr lang="en-US" dirty="0"/>
              <a:t>Teach whatever you can, don’t restrict this to IT or even technology</a:t>
            </a:r>
          </a:p>
          <a:p>
            <a:pPr marL="171450" indent="-171450">
              <a:buFont typeface="Arial" panose="020B0604020202020204" pitchFamily="34" charset="0"/>
              <a:buChar char="•"/>
            </a:pPr>
            <a:r>
              <a:rPr lang="en-US" dirty="0"/>
              <a:t>Plug for Don Jones &amp; Be The Master – great book &amp; workbook/planning methodology, even a great course – Just leave more than you took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991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not a PowerShell expert, I'm just a guy doing things and trying to help others, but I'd be glad to pick your brain</a:t>
            </a:r>
          </a:p>
        </p:txBody>
      </p:sp>
      <p:sp>
        <p:nvSpPr>
          <p:cNvPr id="4" name="Slide Number Placeholder 3"/>
          <p:cNvSpPr>
            <a:spLocks noGrp="1"/>
          </p:cNvSpPr>
          <p:nvPr>
            <p:ph type="sldNum" sz="quarter" idx="5"/>
          </p:nvPr>
        </p:nvSpPr>
        <p:spPr/>
        <p:txBody>
          <a:bodyPr/>
          <a:lstStyle/>
          <a:p>
            <a:fld id="{508EF9CC-5578-0A48-AD29-BF6B8F96C50B}" type="slidenum">
              <a:rPr lang="en-US" smtClean="0"/>
              <a:pPr/>
              <a:t>5</a:t>
            </a:fld>
            <a:endParaRPr lang="en-US" dirty="0"/>
          </a:p>
        </p:txBody>
      </p:sp>
    </p:spTree>
    <p:extLst>
      <p:ext uri="{BB962C8B-B14F-4D97-AF65-F5344CB8AC3E}">
        <p14:creationId xmlns:p14="http://schemas.microsoft.com/office/powerpoint/2010/main" val="415394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dirty="0">
                <a:solidFill>
                  <a:srgbClr val="00B336"/>
                </a:solidFill>
              </a:rPr>
              <a:t>Anyone in IT is always short of time, not tasks</a:t>
            </a:r>
            <a:endParaRPr lang="ru-RU" sz="1400" u="none" dirty="0">
              <a:solidFill>
                <a:srgbClr val="00B336"/>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dirty="0"/>
            </a:br>
            <a:r>
              <a:rPr lang="en-US" dirty="0">
                <a:solidFill>
                  <a:schemeClr val="tx1">
                    <a:lumMod val="65000"/>
                    <a:lumOff val="35000"/>
                  </a:schemeClr>
                </a:solidFill>
              </a:rPr>
              <a:t>Are you automating for the benefit of the business? </a:t>
            </a:r>
          </a:p>
          <a:p>
            <a:pPr marL="0" lvl="0" indent="0" algn="l" rtl="0">
              <a:spcBef>
                <a:spcPts val="0"/>
              </a:spcBef>
              <a:spcAft>
                <a:spcPts val="0"/>
              </a:spcAft>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dirty="0">
                <a:solidFill>
                  <a:srgbClr val="00B336"/>
                </a:solidFill>
              </a:rPr>
              <a:t>Anyone in IT is always short of time, not tasks</a:t>
            </a:r>
            <a:endParaRPr lang="ru-RU" sz="1400" u="none" dirty="0">
              <a:solidFill>
                <a:srgbClr val="00B336"/>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dirty="0"/>
            </a:br>
            <a:r>
              <a:rPr lang="en-US" dirty="0">
                <a:solidFill>
                  <a:schemeClr val="tx1">
                    <a:lumMod val="65000"/>
                    <a:lumOff val="35000"/>
                  </a:schemeClr>
                </a:solidFill>
              </a:rPr>
              <a:t>Are you automating for the benefit of the business?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9491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Up to 2 lines.</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628650" y="1369219"/>
            <a:ext cx="7886700" cy="3263504"/>
          </a:xfrm>
          <a:prstGeom prst="rect">
            <a:avLst/>
          </a:prstGeom>
        </p:spPr>
        <p:txBody>
          <a:bodyPr/>
          <a:lstStyle>
            <a:lvl1pPr marL="0" indent="0">
              <a:buNone/>
              <a:defRPr sz="1650" b="0" i="0">
                <a:latin typeface="Segoe UI" panose="020B0502040204020203" pitchFamily="34" charset="0"/>
              </a:defRPr>
            </a:lvl1pPr>
            <a:lvl2pPr marL="428625" indent="-171450">
              <a:defRPr sz="1500" b="0" i="0">
                <a:latin typeface="Segoe UI" panose="020B0502040204020203" pitchFamily="34" charset="0"/>
              </a:defRPr>
            </a:lvl2pPr>
            <a:lvl3pPr marL="857250" indent="-171450">
              <a:buFont typeface="Arial" panose="020B0604020202020204" pitchFamily="34" charset="0"/>
              <a:buChar char="‒"/>
              <a:defRPr sz="1350" b="0" i="0">
                <a:latin typeface="Segoe UI" panose="020B0502040204020203" pitchFamily="34" charset="0"/>
              </a:defRPr>
            </a:lvl3pPr>
            <a:lvl4pPr>
              <a:defRPr sz="1200" b="0" i="0">
                <a:latin typeface="Segoe UI" panose="020B0502040204020203" pitchFamily="34" charset="0"/>
              </a:defRPr>
            </a:lvl4pPr>
            <a:lvl5pPr marL="1543050" indent="-171450">
              <a:buFont typeface="Arial" panose="020B0604020202020204" pitchFamily="34" charset="0"/>
              <a:buChar char="‒"/>
              <a:defRPr sz="1200" b="0" i="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9407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95270" y="338141"/>
            <a:ext cx="8472356" cy="250031"/>
          </a:xfrm>
        </p:spPr>
        <p:txBody>
          <a:bodyPr/>
          <a:lstStyle/>
          <a:p>
            <a:r>
              <a:rPr lang="en-US"/>
              <a:t>Click to edit Master title style</a:t>
            </a:r>
            <a:endParaRPr lang="en-US" dirty="0"/>
          </a:p>
        </p:txBody>
      </p:sp>
      <p:sp>
        <p:nvSpPr>
          <p:cNvPr id="7" name="Text Placeholder 6"/>
          <p:cNvSpPr>
            <a:spLocks noGrp="1"/>
          </p:cNvSpPr>
          <p:nvPr>
            <p:ph type="body" sz="quarter" idx="13"/>
          </p:nvPr>
        </p:nvSpPr>
        <p:spPr>
          <a:xfrm>
            <a:off x="295270" y="840580"/>
            <a:ext cx="8472357" cy="3455195"/>
          </a:xfrm>
        </p:spPr>
        <p:txBody>
          <a:bodyPr/>
          <a:lstStyle>
            <a:lvl1pPr marL="233357" indent="-233357">
              <a:buClr>
                <a:schemeClr val="accent1">
                  <a:lumMod val="75000"/>
                </a:schemeClr>
              </a:buClr>
              <a:buFont typeface="Wingdings"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Line 6"/>
          <p:cNvSpPr>
            <a:spLocks noChangeShapeType="1"/>
          </p:cNvSpPr>
          <p:nvPr userDrawn="1"/>
        </p:nvSpPr>
        <p:spPr bwMode="auto">
          <a:xfrm>
            <a:off x="295270" y="690237"/>
            <a:ext cx="8472356" cy="0"/>
          </a:xfrm>
          <a:prstGeom prst="line">
            <a:avLst/>
          </a:prstGeom>
          <a:noFill/>
          <a:ln w="52197">
            <a:solidFill>
              <a:srgbClr val="003D79"/>
            </a:solidFill>
            <a:round/>
            <a:headEnd/>
            <a:tailEnd/>
          </a:ln>
        </p:spPr>
        <p:txBody>
          <a:bodyPr wrap="none" anchor="ctr"/>
          <a:lstStyle/>
          <a:p>
            <a:pPr>
              <a:defRPr/>
            </a:pPr>
            <a:endParaRPr lang="en-US" sz="1800" dirty="0"/>
          </a:p>
        </p:txBody>
      </p:sp>
      <p:sp>
        <p:nvSpPr>
          <p:cNvPr id="8" name="Rectangle 4"/>
          <p:cNvSpPr txBox="1">
            <a:spLocks noChangeArrowheads="1"/>
          </p:cNvSpPr>
          <p:nvPr userDrawn="1"/>
        </p:nvSpPr>
        <p:spPr bwMode="white">
          <a:xfrm>
            <a:off x="376373" y="4577655"/>
            <a:ext cx="457200" cy="171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marL="0" marR="0" lvl="0" indent="0" algn="l" defTabSz="914378"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6883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Joe Rants about Automation for 45 Minutes</a:t>
            </a:r>
            <a:endParaRPr dirty="0"/>
          </a:p>
        </p:txBody>
      </p:sp>
      <p:sp>
        <p:nvSpPr>
          <p:cNvPr id="2" name="TextBox 1">
            <a:extLst>
              <a:ext uri="{FF2B5EF4-FFF2-40B4-BE49-F238E27FC236}">
                <a16:creationId xmlns:a16="http://schemas.microsoft.com/office/drawing/2014/main" id="{48A288F2-C2F6-DC5C-0E41-A9C41FACA032}"/>
              </a:ext>
            </a:extLst>
          </p:cNvPr>
          <p:cNvSpPr txBox="1"/>
          <p:nvPr/>
        </p:nvSpPr>
        <p:spPr>
          <a:xfrm>
            <a:off x="961595" y="3834580"/>
            <a:ext cx="2887329" cy="461665"/>
          </a:xfrm>
          <a:prstGeom prst="rect">
            <a:avLst/>
          </a:prstGeom>
          <a:noFill/>
        </p:spPr>
        <p:txBody>
          <a:bodyPr wrap="none" rtlCol="0">
            <a:spAutoFit/>
          </a:bodyPr>
          <a:lstStyle/>
          <a:p>
            <a:r>
              <a:rPr lang="en-US" sz="2400" dirty="0">
                <a:solidFill>
                  <a:schemeClr val="accent1"/>
                </a:solidFill>
                <a:latin typeface="Dosis Light" pitchFamily="2" charset="0"/>
              </a:rPr>
              <a:t>Only Throw Soft Things.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a:xfrm>
            <a:off x="628650" y="161239"/>
            <a:ext cx="6761100" cy="857400"/>
          </a:xfrm>
        </p:spPr>
        <p:txBody>
          <a:bodyPr/>
          <a:lstStyle/>
          <a:p>
            <a:r>
              <a:rPr lang="en-US" dirty="0"/>
              <a:t>Challenges Faced by Customers</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a:xfrm>
            <a:off x="271369" y="1097849"/>
            <a:ext cx="8477373" cy="3263504"/>
          </a:xfrm>
        </p:spPr>
        <p:txBody>
          <a:bodyPr/>
          <a:lstStyle/>
          <a:p>
            <a:r>
              <a:rPr lang="en-US" dirty="0"/>
              <a:t>SMB  &amp; SLED 	– Coverage, budget, time, training </a:t>
            </a:r>
          </a:p>
          <a:p>
            <a:endParaRPr lang="en-US" dirty="0"/>
          </a:p>
          <a:p>
            <a:r>
              <a:rPr lang="en-US" dirty="0"/>
              <a:t>Commercial 	– Coverage, budget, time, app lifecycle, infrastructure</a:t>
            </a:r>
          </a:p>
          <a:p>
            <a:endParaRPr lang="en-US" dirty="0"/>
          </a:p>
          <a:p>
            <a:r>
              <a:rPr lang="en-US" dirty="0"/>
              <a:t>FED 		– Auditing, compliance, time, access restriction</a:t>
            </a:r>
          </a:p>
          <a:p>
            <a:endParaRPr lang="en-US" dirty="0"/>
          </a:p>
          <a:p>
            <a:r>
              <a:rPr lang="en-US" dirty="0"/>
              <a:t>Enterprise	– Scalability, repeatability, time, auditing</a:t>
            </a:r>
          </a:p>
          <a:p>
            <a:endParaRPr lang="en-US" dirty="0"/>
          </a:p>
          <a:p>
            <a:r>
              <a:rPr lang="en-US" dirty="0"/>
              <a:t>MSP		– Scalability, repeatability, time, auditing, customer capability</a:t>
            </a:r>
            <a:br>
              <a:rPr lang="en-US" dirty="0"/>
            </a:br>
            <a:br>
              <a:rPr lang="en-US" dirty="0"/>
            </a:br>
            <a:endParaRPr lang="en-US" dirty="0"/>
          </a:p>
          <a:p>
            <a:r>
              <a:rPr lang="en-US" dirty="0"/>
              <a:t>		*Anyone in IT is always short of time, not tasks*</a:t>
            </a:r>
          </a:p>
        </p:txBody>
      </p:sp>
    </p:spTree>
    <p:extLst>
      <p:ext uri="{BB962C8B-B14F-4D97-AF65-F5344CB8AC3E}">
        <p14:creationId xmlns:p14="http://schemas.microsoft.com/office/powerpoint/2010/main" val="31186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sp>
        <p:nvSpPr>
          <p:cNvPr id="4082" name="Google Shape;4082;p3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3"/>
                </a:solidFill>
              </a:rPr>
              <a:t>STARTING</a:t>
            </a:r>
            <a:endParaRPr sz="6000" dirty="0">
              <a:solidFill>
                <a:schemeClr val="accent3"/>
              </a:solidFill>
            </a:endParaRPr>
          </a:p>
        </p:txBody>
      </p:sp>
    </p:spTree>
    <p:extLst>
      <p:ext uri="{BB962C8B-B14F-4D97-AF65-F5344CB8AC3E}">
        <p14:creationId xmlns:p14="http://schemas.microsoft.com/office/powerpoint/2010/main" val="295794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START</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WITH </a:t>
            </a:r>
            <a:r>
              <a:rPr lang="en-US" dirty="0">
                <a:solidFill>
                  <a:schemeClr val="accent3"/>
                </a:solidFill>
              </a:rPr>
              <a:t>A PLAN</a:t>
            </a:r>
            <a:endParaRPr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191871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DEFINE</a:t>
            </a:r>
            <a:endParaRPr sz="4000"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3"/>
              </a:buClr>
              <a:buSzPts val="2400"/>
              <a:buChar char="▪"/>
            </a:pPr>
            <a:r>
              <a:rPr lang="en-US" dirty="0"/>
              <a:t>Goal</a:t>
            </a:r>
          </a:p>
          <a:p>
            <a:pPr marL="457200" lvl="0" indent="-381000" algn="l" rtl="0">
              <a:spcBef>
                <a:spcPts val="600"/>
              </a:spcBef>
              <a:spcAft>
                <a:spcPts val="0"/>
              </a:spcAft>
              <a:buClr>
                <a:schemeClr val="accent3"/>
              </a:buClr>
              <a:buSzPts val="2400"/>
              <a:buChar char="▪"/>
            </a:pPr>
            <a:endParaRPr dirty="0"/>
          </a:p>
          <a:p>
            <a:pPr marL="457200" lvl="0" indent="-381000" algn="l" rtl="0">
              <a:spcBef>
                <a:spcPts val="0"/>
              </a:spcBef>
              <a:spcAft>
                <a:spcPts val="0"/>
              </a:spcAft>
              <a:buClr>
                <a:schemeClr val="accent3"/>
              </a:buClr>
              <a:buSzPts val="2400"/>
              <a:buChar char="▪"/>
            </a:pPr>
            <a:r>
              <a:rPr lang="en-US" dirty="0"/>
              <a:t>Benefits</a:t>
            </a:r>
          </a:p>
          <a:p>
            <a:pPr marL="457200" lvl="0" indent="-381000" algn="l" rtl="0">
              <a:spcBef>
                <a:spcPts val="0"/>
              </a:spcBef>
              <a:spcAft>
                <a:spcPts val="0"/>
              </a:spcAft>
              <a:buClr>
                <a:schemeClr val="accent3"/>
              </a:buClr>
              <a:buSzPts val="2400"/>
              <a:buChar char="▪"/>
            </a:pPr>
            <a:endParaRPr dirty="0"/>
          </a:p>
          <a:p>
            <a:pPr marL="457200" lvl="0" indent="-381000" algn="l" rtl="0">
              <a:spcBef>
                <a:spcPts val="0"/>
              </a:spcBef>
              <a:spcAft>
                <a:spcPts val="0"/>
              </a:spcAft>
              <a:buClr>
                <a:schemeClr val="accent3"/>
              </a:buClr>
              <a:buSzPts val="2400"/>
              <a:buChar char="▪"/>
            </a:pPr>
            <a:r>
              <a:rPr lang="en-US" dirty="0"/>
              <a:t>Efficiencies</a:t>
            </a:r>
          </a:p>
          <a:p>
            <a:pPr marL="457200" lvl="0" indent="-381000" algn="l" rtl="0">
              <a:spcBef>
                <a:spcPts val="0"/>
              </a:spcBef>
              <a:spcAft>
                <a:spcPts val="0"/>
              </a:spcAft>
              <a:buClr>
                <a:schemeClr val="accent3"/>
              </a:buClr>
              <a:buSzPts val="2400"/>
              <a:buChar char="▪"/>
            </a:pPr>
            <a:endParaRPr lang="en-US" dirty="0"/>
          </a:p>
          <a:p>
            <a:pPr marL="457200" lvl="0" indent="-381000" algn="l" rtl="0">
              <a:spcBef>
                <a:spcPts val="0"/>
              </a:spcBef>
              <a:spcAft>
                <a:spcPts val="0"/>
              </a:spcAft>
              <a:buClr>
                <a:schemeClr val="accent3"/>
              </a:buClr>
              <a:buSzPts val="2400"/>
              <a:buChar char="▪"/>
            </a:pPr>
            <a:r>
              <a:rPr lang="en-US" dirty="0"/>
              <a:t>MVP</a:t>
            </a: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191871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BASICS</a:t>
            </a:r>
            <a:endParaRPr sz="4000"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3"/>
              </a:buClr>
              <a:buSzPts val="2400"/>
              <a:buChar char="▪"/>
            </a:pPr>
            <a:r>
              <a:rPr lang="en-US" dirty="0"/>
              <a:t>Help</a:t>
            </a:r>
          </a:p>
          <a:p>
            <a:pPr lvl="1">
              <a:spcBef>
                <a:spcPts val="600"/>
              </a:spcBef>
              <a:buClr>
                <a:schemeClr val="accent3"/>
              </a:buClr>
              <a:buChar char="▪"/>
            </a:pPr>
            <a:r>
              <a:rPr lang="en-US" dirty="0"/>
              <a:t>RT(F)M</a:t>
            </a:r>
          </a:p>
          <a:p>
            <a:pPr>
              <a:buClr>
                <a:schemeClr val="accent3"/>
              </a:buClr>
            </a:pPr>
            <a:r>
              <a:rPr lang="en-US" dirty="0"/>
              <a:t>Pipeline</a:t>
            </a:r>
          </a:p>
          <a:p>
            <a:pPr>
              <a:buClr>
                <a:schemeClr val="accent3"/>
              </a:buClr>
            </a:pPr>
            <a:r>
              <a:rPr lang="en-US" dirty="0"/>
              <a:t>Stacking</a:t>
            </a:r>
          </a:p>
          <a:p>
            <a:pPr>
              <a:buClr>
                <a:schemeClr val="accent3"/>
              </a:buClr>
            </a:pPr>
            <a:r>
              <a:rPr lang="en-US" dirty="0"/>
              <a:t>Forget what you were told</a:t>
            </a: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3214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871">
                                            <p:txEl>
                                              <p:pRg st="1" end="1"/>
                                            </p:txEl>
                                          </p:spTgt>
                                        </p:tgtEl>
                                        <p:attrNameLst>
                                          <p:attrName>style.visibility</p:attrName>
                                        </p:attrNameLst>
                                      </p:cBhvr>
                                      <p:to>
                                        <p:strVal val="visible"/>
                                      </p:to>
                                    </p:set>
                                    <p:animEffect transition="in" filter="randombar(horizontal)">
                                      <p:cBhvr>
                                        <p:cTn id="11" dur="500"/>
                                        <p:tgtEl>
                                          <p:spTgt spid="387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871">
                                            <p:txEl>
                                              <p:pRg st="2" end="2"/>
                                            </p:txEl>
                                          </p:spTgt>
                                        </p:tgtEl>
                                        <p:attrNameLst>
                                          <p:attrName>style.visibility</p:attrName>
                                        </p:attrNameLst>
                                      </p:cBhvr>
                                      <p:to>
                                        <p:strVal val="visible"/>
                                      </p:to>
                                    </p:set>
                                    <p:animEffect transition="in" filter="randombar(horizontal)">
                                      <p:cBhvr>
                                        <p:cTn id="16" dur="500"/>
                                        <p:tgtEl>
                                          <p:spTgt spid="387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871">
                                            <p:txEl>
                                              <p:pRg st="3" end="3"/>
                                            </p:txEl>
                                          </p:spTgt>
                                        </p:tgtEl>
                                        <p:attrNameLst>
                                          <p:attrName>style.visibility</p:attrName>
                                        </p:attrNameLst>
                                      </p:cBhvr>
                                      <p:to>
                                        <p:strVal val="visible"/>
                                      </p:to>
                                    </p:set>
                                    <p:animEffect transition="in" filter="randombar(horizontal)">
                                      <p:cBhvr>
                                        <p:cTn id="21" dur="500"/>
                                        <p:tgtEl>
                                          <p:spTgt spid="387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871">
                                            <p:txEl>
                                              <p:pRg st="4" end="4"/>
                                            </p:txEl>
                                          </p:spTgt>
                                        </p:tgtEl>
                                        <p:attrNameLst>
                                          <p:attrName>style.visibility</p:attrName>
                                        </p:attrNameLst>
                                      </p:cBhvr>
                                      <p:to>
                                        <p:strVal val="visible"/>
                                      </p:to>
                                    </p:set>
                                    <p:animEffect transition="in" filter="randombar(horizontal)">
                                      <p:cBhvr>
                                        <p:cTn id="26" dur="500"/>
                                        <p:tgtEl>
                                          <p:spTgt spid="38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299" y="739375"/>
            <a:ext cx="503595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AUTOMATION  BASICS</a:t>
            </a:r>
            <a:endParaRPr sz="4000" dirty="0"/>
          </a:p>
        </p:txBody>
      </p:sp>
      <p:sp>
        <p:nvSpPr>
          <p:cNvPr id="3871" name="Google Shape;3871;p18"/>
          <p:cNvSpPr txBox="1">
            <a:spLocks noGrp="1"/>
          </p:cNvSpPr>
          <p:nvPr>
            <p:ph type="body" idx="1"/>
          </p:nvPr>
        </p:nvSpPr>
        <p:spPr>
          <a:xfrm>
            <a:off x="718299" y="1739701"/>
            <a:ext cx="6761100" cy="298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3"/>
              </a:buClr>
              <a:buSzPts val="2400"/>
              <a:buChar char="▪"/>
            </a:pPr>
            <a:r>
              <a:rPr lang="en-US" dirty="0"/>
              <a:t>GET</a:t>
            </a:r>
          </a:p>
          <a:p>
            <a:pPr lvl="1">
              <a:spcBef>
                <a:spcPts val="600"/>
              </a:spcBef>
              <a:buClr>
                <a:schemeClr val="accent3"/>
              </a:buClr>
              <a:buChar char="▪"/>
            </a:pPr>
            <a:r>
              <a:rPr lang="en-US" dirty="0"/>
              <a:t>All or some</a:t>
            </a:r>
          </a:p>
          <a:p>
            <a:pPr>
              <a:buClr>
                <a:schemeClr val="accent3"/>
              </a:buClr>
            </a:pPr>
            <a:r>
              <a:rPr lang="en-US" dirty="0"/>
              <a:t>Structure</a:t>
            </a:r>
          </a:p>
          <a:p>
            <a:pPr>
              <a:buClr>
                <a:schemeClr val="accent3"/>
              </a:buClr>
            </a:pPr>
            <a:r>
              <a:rPr lang="en-US" dirty="0"/>
              <a:t>Reports</a:t>
            </a:r>
          </a:p>
          <a:p>
            <a:pPr>
              <a:buClr>
                <a:schemeClr val="accent3"/>
              </a:buClr>
            </a:pPr>
            <a:r>
              <a:rPr lang="en-US" dirty="0"/>
              <a:t>Start with 1 task</a:t>
            </a:r>
          </a:p>
          <a:p>
            <a:pPr lvl="1">
              <a:buClr>
                <a:schemeClr val="accent3"/>
              </a:buClr>
            </a:pPr>
            <a:r>
              <a:rPr lang="en-US" dirty="0"/>
              <a:t>Modular Code</a:t>
            </a: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8177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871">
                                            <p:txEl>
                                              <p:pRg st="1" end="1"/>
                                            </p:txEl>
                                          </p:spTgt>
                                        </p:tgtEl>
                                        <p:attrNameLst>
                                          <p:attrName>style.visibility</p:attrName>
                                        </p:attrNameLst>
                                      </p:cBhvr>
                                      <p:to>
                                        <p:strVal val="visible"/>
                                      </p:to>
                                    </p:set>
                                    <p:animEffect transition="in" filter="randombar(horizontal)">
                                      <p:cBhvr>
                                        <p:cTn id="11" dur="500"/>
                                        <p:tgtEl>
                                          <p:spTgt spid="387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871">
                                            <p:txEl>
                                              <p:pRg st="2" end="2"/>
                                            </p:txEl>
                                          </p:spTgt>
                                        </p:tgtEl>
                                        <p:attrNameLst>
                                          <p:attrName>style.visibility</p:attrName>
                                        </p:attrNameLst>
                                      </p:cBhvr>
                                      <p:to>
                                        <p:strVal val="visible"/>
                                      </p:to>
                                    </p:set>
                                    <p:animEffect transition="in" filter="randombar(horizontal)">
                                      <p:cBhvr>
                                        <p:cTn id="16" dur="500"/>
                                        <p:tgtEl>
                                          <p:spTgt spid="387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871">
                                            <p:txEl>
                                              <p:pRg st="3" end="3"/>
                                            </p:txEl>
                                          </p:spTgt>
                                        </p:tgtEl>
                                        <p:attrNameLst>
                                          <p:attrName>style.visibility</p:attrName>
                                        </p:attrNameLst>
                                      </p:cBhvr>
                                      <p:to>
                                        <p:strVal val="visible"/>
                                      </p:to>
                                    </p:set>
                                    <p:animEffect transition="in" filter="randombar(horizontal)">
                                      <p:cBhvr>
                                        <p:cTn id="21" dur="500"/>
                                        <p:tgtEl>
                                          <p:spTgt spid="387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871">
                                            <p:txEl>
                                              <p:pRg st="4" end="4"/>
                                            </p:txEl>
                                          </p:spTgt>
                                        </p:tgtEl>
                                        <p:attrNameLst>
                                          <p:attrName>style.visibility</p:attrName>
                                        </p:attrNameLst>
                                      </p:cBhvr>
                                      <p:to>
                                        <p:strVal val="visible"/>
                                      </p:to>
                                    </p:set>
                                    <p:animEffect transition="in" filter="randombar(horizontal)">
                                      <p:cBhvr>
                                        <p:cTn id="26" dur="500"/>
                                        <p:tgtEl>
                                          <p:spTgt spid="3871">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871">
                                            <p:txEl>
                                              <p:pRg st="5" end="5"/>
                                            </p:txEl>
                                          </p:spTgt>
                                        </p:tgtEl>
                                        <p:attrNameLst>
                                          <p:attrName>style.visibility</p:attrName>
                                        </p:attrNameLst>
                                      </p:cBhvr>
                                      <p:to>
                                        <p:strVal val="visible"/>
                                      </p:to>
                                    </p:set>
                                    <p:animEffect transition="in" filter="randombar(horizontal)">
                                      <p:cBhvr>
                                        <p:cTn id="31" dur="500"/>
                                        <p:tgtEl>
                                          <p:spTgt spid="38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596818" y="2979476"/>
            <a:ext cx="539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PROGRESS</a:t>
            </a:r>
            <a:endParaRPr dirty="0"/>
          </a:p>
        </p:txBody>
      </p:sp>
    </p:spTree>
    <p:extLst>
      <p:ext uri="{BB962C8B-B14F-4D97-AF65-F5344CB8AC3E}">
        <p14:creationId xmlns:p14="http://schemas.microsoft.com/office/powerpoint/2010/main" val="1232240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4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4"/>
                </a:solidFill>
              </a:rPr>
              <a:t>PROCESS</a:t>
            </a:r>
            <a:endParaRPr sz="4000" dirty="0">
              <a:solidFill>
                <a:schemeClr val="accent4"/>
              </a:solidFill>
            </a:endParaRPr>
          </a:p>
        </p:txBody>
      </p:sp>
      <p:sp>
        <p:nvSpPr>
          <p:cNvPr id="4132" name="Google Shape;4132;p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4133" name="Google Shape;4133;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0"/>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35" name="Google Shape;4135;p40"/>
          <p:cNvGrpSpPr/>
          <p:nvPr/>
        </p:nvGrpSpPr>
        <p:grpSpPr>
          <a:xfrm>
            <a:off x="1786339" y="1855801"/>
            <a:ext cx="473400" cy="473400"/>
            <a:chOff x="1786339" y="1703401"/>
            <a:chExt cx="473400" cy="473400"/>
          </a:xfrm>
        </p:grpSpPr>
        <p:sp>
          <p:nvSpPr>
            <p:cNvPr id="4136" name="Google Shape;413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37" name="Google Shape;413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138" name="Google Shape;4138;p40"/>
          <p:cNvGrpSpPr/>
          <p:nvPr/>
        </p:nvGrpSpPr>
        <p:grpSpPr>
          <a:xfrm>
            <a:off x="3814414" y="1855801"/>
            <a:ext cx="473400" cy="473400"/>
            <a:chOff x="3814414" y="1703401"/>
            <a:chExt cx="473400" cy="473400"/>
          </a:xfrm>
        </p:grpSpPr>
        <p:sp>
          <p:nvSpPr>
            <p:cNvPr id="4139" name="Google Shape;413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0" name="Google Shape;414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Titillium Web"/>
                  <a:ea typeface="Titillium Web"/>
                  <a:cs typeface="Titillium Web"/>
                  <a:sym typeface="Titillium Web"/>
                </a:rPr>
                <a:t>3</a:t>
              </a:r>
              <a:endParaRPr sz="600" dirty="0">
                <a:solidFill>
                  <a:schemeClr val="dk1"/>
                </a:solidFill>
                <a:latin typeface="Titillium Web"/>
                <a:ea typeface="Titillium Web"/>
                <a:cs typeface="Titillium Web"/>
                <a:sym typeface="Titillium Web"/>
              </a:endParaRPr>
            </a:p>
          </p:txBody>
        </p:sp>
      </p:grpSp>
      <p:grpSp>
        <p:nvGrpSpPr>
          <p:cNvPr id="4141" name="Google Shape;4141;p40"/>
          <p:cNvGrpSpPr/>
          <p:nvPr/>
        </p:nvGrpSpPr>
        <p:grpSpPr>
          <a:xfrm>
            <a:off x="5842489" y="1855801"/>
            <a:ext cx="473400" cy="473400"/>
            <a:chOff x="5842489" y="1703401"/>
            <a:chExt cx="473400" cy="473400"/>
          </a:xfrm>
        </p:grpSpPr>
        <p:sp>
          <p:nvSpPr>
            <p:cNvPr id="4142" name="Google Shape;414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3" name="Google Shape;414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grpSp>
        <p:nvGrpSpPr>
          <p:cNvPr id="4144" name="Google Shape;4144;p40"/>
          <p:cNvGrpSpPr/>
          <p:nvPr/>
        </p:nvGrpSpPr>
        <p:grpSpPr>
          <a:xfrm>
            <a:off x="6880814" y="3728700"/>
            <a:ext cx="473400" cy="473400"/>
            <a:chOff x="6880814" y="3576300"/>
            <a:chExt cx="473400" cy="473400"/>
          </a:xfrm>
        </p:grpSpPr>
        <p:sp>
          <p:nvSpPr>
            <p:cNvPr id="4145" name="Google Shape;414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6" name="Google Shape;414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6</a:t>
              </a:r>
              <a:endParaRPr sz="600">
                <a:solidFill>
                  <a:schemeClr val="dk1"/>
                </a:solidFill>
                <a:latin typeface="Titillium Web"/>
                <a:ea typeface="Titillium Web"/>
                <a:cs typeface="Titillium Web"/>
                <a:sym typeface="Titillium Web"/>
              </a:endParaRPr>
            </a:p>
          </p:txBody>
        </p:sp>
      </p:grpSp>
      <p:grpSp>
        <p:nvGrpSpPr>
          <p:cNvPr id="4147" name="Google Shape;4147;p40"/>
          <p:cNvGrpSpPr/>
          <p:nvPr/>
        </p:nvGrpSpPr>
        <p:grpSpPr>
          <a:xfrm>
            <a:off x="4852739" y="3728700"/>
            <a:ext cx="473400" cy="473400"/>
            <a:chOff x="4852739" y="3576300"/>
            <a:chExt cx="473400" cy="473400"/>
          </a:xfrm>
        </p:grpSpPr>
        <p:sp>
          <p:nvSpPr>
            <p:cNvPr id="4148" name="Google Shape;414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49" name="Google Shape;414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4</a:t>
              </a:r>
              <a:endParaRPr sz="600">
                <a:solidFill>
                  <a:schemeClr val="dk1"/>
                </a:solidFill>
                <a:latin typeface="Titillium Web"/>
                <a:ea typeface="Titillium Web"/>
                <a:cs typeface="Titillium Web"/>
                <a:sym typeface="Titillium Web"/>
              </a:endParaRPr>
            </a:p>
          </p:txBody>
        </p:sp>
      </p:grpSp>
      <p:grpSp>
        <p:nvGrpSpPr>
          <p:cNvPr id="4150" name="Google Shape;4150;p40"/>
          <p:cNvGrpSpPr/>
          <p:nvPr/>
        </p:nvGrpSpPr>
        <p:grpSpPr>
          <a:xfrm>
            <a:off x="2824664" y="3728700"/>
            <a:ext cx="473400" cy="473400"/>
            <a:chOff x="2824664" y="3576300"/>
            <a:chExt cx="473400" cy="473400"/>
          </a:xfrm>
        </p:grpSpPr>
        <p:sp>
          <p:nvSpPr>
            <p:cNvPr id="4151" name="Google Shape;415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p:txBody>
        </p:sp>
        <p:sp>
          <p:nvSpPr>
            <p:cNvPr id="4152" name="Google Shape;415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Titillium Web"/>
                  <a:ea typeface="Titillium Web"/>
                  <a:cs typeface="Titillium Web"/>
                  <a:sym typeface="Titillium Web"/>
                </a:rPr>
                <a:t>2</a:t>
              </a:r>
              <a:endParaRPr sz="600">
                <a:solidFill>
                  <a:schemeClr val="dk1"/>
                </a:solidFill>
                <a:latin typeface="Titillium Web"/>
                <a:ea typeface="Titillium Web"/>
                <a:cs typeface="Titillium Web"/>
                <a:sym typeface="Titillium Web"/>
              </a:endParaRPr>
            </a:p>
          </p:txBody>
        </p:sp>
      </p:grpSp>
      <p:sp>
        <p:nvSpPr>
          <p:cNvPr id="4153" name="Google Shape;4153;p40"/>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
        <p:nvSpPr>
          <p:cNvPr id="4154" name="Google Shape;4154;p40"/>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
        <p:nvSpPr>
          <p:cNvPr id="4155" name="Google Shape;4155;p40"/>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
        <p:nvSpPr>
          <p:cNvPr id="4156" name="Google Shape;4156;p40"/>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
        <p:nvSpPr>
          <p:cNvPr id="4157" name="Google Shape;4157;p40"/>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
        <p:nvSpPr>
          <p:cNvPr id="4158" name="Google Shape;4158;p40"/>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900" dirty="0">
              <a:solidFill>
                <a:schemeClr val="dk1"/>
              </a:solidFill>
              <a:latin typeface="Titillium Web"/>
              <a:ea typeface="Titillium Web"/>
              <a:cs typeface="Titillium Web"/>
              <a:sym typeface="Titillium Web"/>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35D-3975-47EC-AEE0-423EE1B53DE9}"/>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sz="2800" dirty="0">
                <a:solidFill>
                  <a:schemeClr val="accent3"/>
                </a:solidFill>
                <a:latin typeface="Dosis" pitchFamily="2" charset="0"/>
              </a:rPr>
              <a:t>ROADMAP</a:t>
            </a:r>
          </a:p>
        </p:txBody>
      </p:sp>
      <p:pic>
        <p:nvPicPr>
          <p:cNvPr id="2050" name="Picture 2">
            <a:extLst>
              <a:ext uri="{FF2B5EF4-FFF2-40B4-BE49-F238E27FC236}">
                <a16:creationId xmlns:a16="http://schemas.microsoft.com/office/drawing/2014/main" id="{1D728C74-14D3-444C-932F-B0E684ACC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0" y="742114"/>
            <a:ext cx="7571532" cy="431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6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35D-3975-47EC-AEE0-423EE1B53DE9}"/>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sz="2800" dirty="0">
                <a:solidFill>
                  <a:schemeClr val="accent3"/>
                </a:solidFill>
                <a:latin typeface="Dosis" pitchFamily="2" charset="0"/>
              </a:rPr>
              <a:t>Tell </a:t>
            </a:r>
            <a:r>
              <a:rPr lang="en-US" sz="2800">
                <a:solidFill>
                  <a:schemeClr val="accent3"/>
                </a:solidFill>
                <a:latin typeface="Dosis" pitchFamily="2" charset="0"/>
              </a:rPr>
              <a:t>a Story</a:t>
            </a:r>
            <a:endParaRPr lang="en-US" sz="2800" dirty="0">
              <a:solidFill>
                <a:schemeClr val="accent3"/>
              </a:solidFill>
              <a:latin typeface="Dosis" pitchFamily="2" charset="0"/>
            </a:endParaRPr>
          </a:p>
        </p:txBody>
      </p:sp>
      <p:pic>
        <p:nvPicPr>
          <p:cNvPr id="2050" name="Picture 2" descr="https://s4.51cto.com/oss/201906/13/821d21f1179498a6e389d52f2ffb9225.png-wh_651x-s_1554279107.png">
            <a:extLst>
              <a:ext uri="{FF2B5EF4-FFF2-40B4-BE49-F238E27FC236}">
                <a16:creationId xmlns:a16="http://schemas.microsoft.com/office/drawing/2014/main" id="{FDD26F03-6FE7-4482-944D-C8F4DD15C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16" y="729343"/>
            <a:ext cx="2812506" cy="4260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2F8A0E-86E0-46FA-9CBB-B02D039A0331}"/>
              </a:ext>
            </a:extLst>
          </p:cNvPr>
          <p:cNvPicPr>
            <a:picLocks noChangeAspect="1"/>
          </p:cNvPicPr>
          <p:nvPr/>
        </p:nvPicPr>
        <p:blipFill>
          <a:blip r:embed="rId4"/>
          <a:stretch>
            <a:fillRect/>
          </a:stretch>
        </p:blipFill>
        <p:spPr>
          <a:xfrm>
            <a:off x="5748658" y="3275667"/>
            <a:ext cx="3332504" cy="1807115"/>
          </a:xfrm>
          <a:prstGeom prst="rect">
            <a:avLst/>
          </a:prstGeom>
        </p:spPr>
      </p:pic>
      <p:pic>
        <p:nvPicPr>
          <p:cNvPr id="2052" name="Picture 4" descr="https://portworx.com/wp-content/uploads/2019/03/Portworx-CNCF-Vendors.png">
            <a:extLst>
              <a:ext uri="{FF2B5EF4-FFF2-40B4-BE49-F238E27FC236}">
                <a16:creationId xmlns:a16="http://schemas.microsoft.com/office/drawing/2014/main" id="{8535A9EF-3D75-47F9-8058-E1B64D48C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619" y="840843"/>
            <a:ext cx="4068077" cy="2636378"/>
          </a:xfrm>
          <a:prstGeom prst="rect">
            <a:avLst/>
          </a:prstGeom>
          <a:solidFill>
            <a:schemeClr val="bg1"/>
          </a:solidFill>
          <a:ln>
            <a:solidFill>
              <a:schemeClr val="tx1">
                <a:lumMod val="50000"/>
              </a:schemeClr>
            </a:solidFill>
          </a:ln>
        </p:spPr>
      </p:pic>
      <p:cxnSp>
        <p:nvCxnSpPr>
          <p:cNvPr id="6" name="Straight Connector 5">
            <a:extLst>
              <a:ext uri="{FF2B5EF4-FFF2-40B4-BE49-F238E27FC236}">
                <a16:creationId xmlns:a16="http://schemas.microsoft.com/office/drawing/2014/main" id="{78ED8885-1133-4E9D-970E-CC81DA9C53B3}"/>
              </a:ext>
            </a:extLst>
          </p:cNvPr>
          <p:cNvCxnSpPr/>
          <p:nvPr/>
        </p:nvCxnSpPr>
        <p:spPr bwMode="auto">
          <a:xfrm>
            <a:off x="3542659" y="871977"/>
            <a:ext cx="0" cy="3677885"/>
          </a:xfrm>
          <a:prstGeom prst="line">
            <a:avLst/>
          </a:prstGeom>
          <a:solidFill>
            <a:srgbClr val="0095D3"/>
          </a:solidFill>
          <a:ln w="44450" cap="flat" cmpd="sng" algn="ctr">
            <a:solidFill>
              <a:schemeClr val="tx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15828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Lessons Learned in Automation</a:t>
            </a:r>
            <a:endParaRPr dirty="0"/>
          </a:p>
        </p:txBody>
      </p:sp>
      <p:sp>
        <p:nvSpPr>
          <p:cNvPr id="2" name="TextBox 1">
            <a:extLst>
              <a:ext uri="{FF2B5EF4-FFF2-40B4-BE49-F238E27FC236}">
                <a16:creationId xmlns:a16="http://schemas.microsoft.com/office/drawing/2014/main" id="{48A288F2-C2F6-DC5C-0E41-A9C41FACA032}"/>
              </a:ext>
            </a:extLst>
          </p:cNvPr>
          <p:cNvSpPr txBox="1"/>
          <p:nvPr/>
        </p:nvSpPr>
        <p:spPr>
          <a:xfrm>
            <a:off x="961595" y="3834580"/>
            <a:ext cx="5559535" cy="461665"/>
          </a:xfrm>
          <a:prstGeom prst="rect">
            <a:avLst/>
          </a:prstGeom>
          <a:noFill/>
        </p:spPr>
        <p:txBody>
          <a:bodyPr wrap="none" rtlCol="0">
            <a:spAutoFit/>
          </a:bodyPr>
          <a:lstStyle/>
          <a:p>
            <a:r>
              <a:rPr lang="en-US" sz="2400" dirty="0" err="1">
                <a:solidFill>
                  <a:schemeClr val="accent1"/>
                </a:solidFill>
                <a:latin typeface="Dosis Light" pitchFamily="2" charset="0"/>
              </a:rPr>
              <a:t>SysAdmin</a:t>
            </a:r>
            <a:r>
              <a:rPr lang="en-US" sz="2400" dirty="0">
                <a:solidFill>
                  <a:schemeClr val="accent1"/>
                </a:solidFill>
                <a:latin typeface="Dosis Light" pitchFamily="2" charset="0"/>
              </a:rPr>
              <a:t> to Architect to VMUG Leader/Author</a:t>
            </a:r>
          </a:p>
        </p:txBody>
      </p:sp>
    </p:spTree>
    <p:extLst>
      <p:ext uri="{BB962C8B-B14F-4D97-AF65-F5344CB8AC3E}">
        <p14:creationId xmlns:p14="http://schemas.microsoft.com/office/powerpoint/2010/main" val="2041015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3999" name="Google Shape;3999;p31"/>
          <p:cNvSpPr txBox="1">
            <a:spLocks noGrp="1"/>
          </p:cNvSpPr>
          <p:nvPr>
            <p:ph type="body" idx="1"/>
          </p:nvPr>
        </p:nvSpPr>
        <p:spPr>
          <a:xfrm>
            <a:off x="624915" y="150595"/>
            <a:ext cx="67593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sz="4000" dirty="0">
                <a:solidFill>
                  <a:schemeClr val="accent4"/>
                </a:solidFill>
                <a:latin typeface="Dosis Light" pitchFamily="2" charset="0"/>
              </a:rPr>
              <a:t>MEASURE</a:t>
            </a:r>
            <a:endParaRPr sz="4000" dirty="0">
              <a:solidFill>
                <a:schemeClr val="accent4"/>
              </a:solidFill>
              <a:latin typeface="Dosis Light" pitchFamily="2" charset="0"/>
            </a:endParaRPr>
          </a:p>
        </p:txBody>
      </p:sp>
      <p:sp>
        <p:nvSpPr>
          <p:cNvPr id="4000" name="Google Shape;4000;p3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cxnSp>
        <p:nvCxnSpPr>
          <p:cNvPr id="4001" name="Google Shape;4001;p31"/>
          <p:cNvCxnSpPr/>
          <p:nvPr/>
        </p:nvCxnSpPr>
        <p:spPr>
          <a:xfrm>
            <a:off x="694400" y="1459210"/>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2" name="Google Shape;4002;p31"/>
          <p:cNvCxnSpPr/>
          <p:nvPr/>
        </p:nvCxnSpPr>
        <p:spPr>
          <a:xfrm>
            <a:off x="694400" y="2168692"/>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3" name="Google Shape;4003;p31"/>
          <p:cNvCxnSpPr/>
          <p:nvPr/>
        </p:nvCxnSpPr>
        <p:spPr>
          <a:xfrm>
            <a:off x="694400" y="2878174"/>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4" name="Google Shape;4004;p31"/>
          <p:cNvCxnSpPr/>
          <p:nvPr/>
        </p:nvCxnSpPr>
        <p:spPr>
          <a:xfrm>
            <a:off x="694400" y="3587657"/>
            <a:ext cx="6373500" cy="0"/>
          </a:xfrm>
          <a:prstGeom prst="straightConnector1">
            <a:avLst/>
          </a:prstGeom>
          <a:noFill/>
          <a:ln w="9525" cap="flat" cmpd="sng">
            <a:solidFill>
              <a:schemeClr val="lt2"/>
            </a:solidFill>
            <a:prstDash val="solid"/>
            <a:round/>
            <a:headEnd type="none" w="med" len="med"/>
            <a:tailEnd type="none" w="med" len="med"/>
          </a:ln>
        </p:spPr>
      </p:cxnSp>
      <p:cxnSp>
        <p:nvCxnSpPr>
          <p:cNvPr id="4005" name="Google Shape;4005;p31"/>
          <p:cNvCxnSpPr/>
          <p:nvPr/>
        </p:nvCxnSpPr>
        <p:spPr>
          <a:xfrm>
            <a:off x="694400" y="4319037"/>
            <a:ext cx="6373500" cy="0"/>
          </a:xfrm>
          <a:prstGeom prst="straightConnector1">
            <a:avLst/>
          </a:prstGeom>
          <a:noFill/>
          <a:ln w="9525" cap="flat" cmpd="sng">
            <a:solidFill>
              <a:schemeClr val="lt2"/>
            </a:solidFill>
            <a:prstDash val="solid"/>
            <a:round/>
            <a:headEnd type="none" w="med" len="med"/>
            <a:tailEnd type="none" w="med" len="med"/>
          </a:ln>
        </p:spPr>
      </p:cxnSp>
      <p:sp>
        <p:nvSpPr>
          <p:cNvPr id="4006" name="Google Shape;4006;p31"/>
          <p:cNvSpPr txBox="1"/>
          <p:nvPr/>
        </p:nvSpPr>
        <p:spPr>
          <a:xfrm>
            <a:off x="624915" y="1300461"/>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dirty="0">
                <a:solidFill>
                  <a:schemeClr val="dk2"/>
                </a:solidFill>
                <a:latin typeface="Titillium Web"/>
                <a:ea typeface="Titillium Web"/>
                <a:cs typeface="Titillium Web"/>
                <a:sym typeface="Titillium Web"/>
              </a:rPr>
              <a:t>4000</a:t>
            </a:r>
            <a:endParaRPr sz="1000" dirty="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dirty="0">
                <a:solidFill>
                  <a:schemeClr val="dk2"/>
                </a:solidFill>
                <a:latin typeface="Titillium Web"/>
                <a:ea typeface="Titillium Web"/>
                <a:cs typeface="Titillium Web"/>
                <a:sym typeface="Titillium Web"/>
              </a:rPr>
              <a:t>3000</a:t>
            </a:r>
            <a:endParaRPr sz="1000" dirty="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dirty="0">
                <a:solidFill>
                  <a:schemeClr val="dk2"/>
                </a:solidFill>
                <a:latin typeface="Titillium Web"/>
                <a:ea typeface="Titillium Web"/>
                <a:cs typeface="Titillium Web"/>
                <a:sym typeface="Titillium Web"/>
              </a:rPr>
              <a:t>2000</a:t>
            </a:r>
            <a:endParaRPr sz="1000" dirty="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dirty="0">
                <a:solidFill>
                  <a:schemeClr val="dk2"/>
                </a:solidFill>
                <a:latin typeface="Titillium Web"/>
                <a:ea typeface="Titillium Web"/>
                <a:cs typeface="Titillium Web"/>
                <a:sym typeface="Titillium Web"/>
              </a:rPr>
              <a:t>1000</a:t>
            </a:r>
            <a:endParaRPr sz="1000" dirty="0">
              <a:solidFill>
                <a:schemeClr val="dk2"/>
              </a:solidFill>
              <a:latin typeface="Titillium Web"/>
              <a:ea typeface="Titillium Web"/>
              <a:cs typeface="Titillium Web"/>
              <a:sym typeface="Titillium Web"/>
            </a:endParaRPr>
          </a:p>
          <a:p>
            <a:pPr marL="0" marR="0" lvl="0" indent="0" algn="r" rtl="0">
              <a:lnSpc>
                <a:spcPct val="100000"/>
              </a:lnSpc>
              <a:spcBef>
                <a:spcPts val="4400"/>
              </a:spcBef>
              <a:spcAft>
                <a:spcPts val="4400"/>
              </a:spcAft>
              <a:buNone/>
            </a:pPr>
            <a:r>
              <a:rPr lang="en" sz="1000" dirty="0">
                <a:solidFill>
                  <a:schemeClr val="dk2"/>
                </a:solidFill>
                <a:latin typeface="Titillium Web"/>
                <a:ea typeface="Titillium Web"/>
                <a:cs typeface="Titillium Web"/>
                <a:sym typeface="Titillium Web"/>
              </a:rPr>
              <a:t>0</a:t>
            </a:r>
            <a:endParaRPr sz="1000" dirty="0">
              <a:solidFill>
                <a:schemeClr val="dk2"/>
              </a:solidFill>
              <a:latin typeface="Titillium Web"/>
              <a:ea typeface="Titillium Web"/>
              <a:cs typeface="Titillium Web"/>
              <a:sym typeface="Titillium Web"/>
            </a:endParaRPr>
          </a:p>
        </p:txBody>
      </p:sp>
      <p:sp>
        <p:nvSpPr>
          <p:cNvPr id="4007" name="Google Shape;4007;p31"/>
          <p:cNvSpPr/>
          <p:nvPr/>
        </p:nvSpPr>
        <p:spPr>
          <a:xfrm>
            <a:off x="1240516" y="2765447"/>
            <a:ext cx="2058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1"/>
          <p:cNvSpPr/>
          <p:nvPr/>
        </p:nvSpPr>
        <p:spPr>
          <a:xfrm>
            <a:off x="1517187" y="2371384"/>
            <a:ext cx="2058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1"/>
          <p:cNvSpPr/>
          <p:nvPr/>
        </p:nvSpPr>
        <p:spPr>
          <a:xfrm>
            <a:off x="1793858" y="2878174"/>
            <a:ext cx="2058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1"/>
          <p:cNvSpPr/>
          <p:nvPr/>
        </p:nvSpPr>
        <p:spPr>
          <a:xfrm>
            <a:off x="2783918" y="3079237"/>
            <a:ext cx="2058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1"/>
          <p:cNvSpPr/>
          <p:nvPr/>
        </p:nvSpPr>
        <p:spPr>
          <a:xfrm>
            <a:off x="3060589" y="2480854"/>
            <a:ext cx="2058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1"/>
          <p:cNvSpPr/>
          <p:nvPr/>
        </p:nvSpPr>
        <p:spPr>
          <a:xfrm>
            <a:off x="3337260" y="1613534"/>
            <a:ext cx="2058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1"/>
          <p:cNvSpPr/>
          <p:nvPr/>
        </p:nvSpPr>
        <p:spPr>
          <a:xfrm>
            <a:off x="4327320" y="2524629"/>
            <a:ext cx="2058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1"/>
          <p:cNvSpPr/>
          <p:nvPr/>
        </p:nvSpPr>
        <p:spPr>
          <a:xfrm>
            <a:off x="4603991" y="1459086"/>
            <a:ext cx="2058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1"/>
          <p:cNvSpPr/>
          <p:nvPr/>
        </p:nvSpPr>
        <p:spPr>
          <a:xfrm>
            <a:off x="4880662" y="2707072"/>
            <a:ext cx="2058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1"/>
          <p:cNvSpPr/>
          <p:nvPr/>
        </p:nvSpPr>
        <p:spPr>
          <a:xfrm>
            <a:off x="5870722" y="3137611"/>
            <a:ext cx="2058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1"/>
          <p:cNvSpPr/>
          <p:nvPr/>
        </p:nvSpPr>
        <p:spPr>
          <a:xfrm>
            <a:off x="6147393" y="1678129"/>
            <a:ext cx="2058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1"/>
          <p:cNvSpPr/>
          <p:nvPr/>
        </p:nvSpPr>
        <p:spPr>
          <a:xfrm>
            <a:off x="6424064" y="1991919"/>
            <a:ext cx="2058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41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35D-3975-47EC-AEE0-423EE1B53DE9}"/>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sz="2800" dirty="0">
                <a:solidFill>
                  <a:schemeClr val="accent3"/>
                </a:solidFill>
                <a:latin typeface="Quantico" panose="020B0604020202020204" charset="0"/>
              </a:rPr>
              <a:t>Learn You Some Business</a:t>
            </a:r>
          </a:p>
        </p:txBody>
      </p:sp>
      <p:sp>
        <p:nvSpPr>
          <p:cNvPr id="3" name="Text Placeholder 2">
            <a:extLst>
              <a:ext uri="{FF2B5EF4-FFF2-40B4-BE49-F238E27FC236}">
                <a16:creationId xmlns:a16="http://schemas.microsoft.com/office/drawing/2014/main" id="{A2740736-8EDB-4AE2-962A-4348E831434B}"/>
              </a:ext>
            </a:extLst>
          </p:cNvPr>
          <p:cNvSpPr>
            <a:spLocks noGrp="1"/>
          </p:cNvSpPr>
          <p:nvPr>
            <p:ph type="body" sz="quarter" idx="13"/>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sz="1800" dirty="0">
                <a:solidFill>
                  <a:schemeClr val="accent3"/>
                </a:solidFill>
              </a:rPr>
              <a:t>Speak to your Audience in THEIR terms</a:t>
            </a:r>
          </a:p>
          <a:p>
            <a:r>
              <a:rPr lang="en-US" sz="1800" dirty="0">
                <a:solidFill>
                  <a:schemeClr val="accent3"/>
                </a:solidFill>
              </a:rPr>
              <a:t>Know what is important to your business</a:t>
            </a:r>
          </a:p>
          <a:p>
            <a:r>
              <a:rPr lang="en-US" sz="1800" dirty="0">
                <a:solidFill>
                  <a:schemeClr val="accent3"/>
                </a:solidFill>
              </a:rPr>
              <a:t>Is IT / technology really your business?</a:t>
            </a:r>
          </a:p>
          <a:p>
            <a:r>
              <a:rPr lang="en-US" sz="1800" dirty="0">
                <a:solidFill>
                  <a:schemeClr val="accent3"/>
                </a:solidFill>
              </a:rPr>
              <a:t>Technical Fellow of Cafeterias</a:t>
            </a:r>
          </a:p>
          <a:p>
            <a:endParaRPr lang="en-US" sz="1800" u="sng" dirty="0">
              <a:solidFill>
                <a:schemeClr val="accent3"/>
              </a:solidFill>
            </a:endParaRPr>
          </a:p>
          <a:p>
            <a:r>
              <a:rPr lang="en-US" sz="1800" u="sng" dirty="0">
                <a:solidFill>
                  <a:schemeClr val="accent3"/>
                </a:solidFill>
              </a:rPr>
              <a:t>PRO TIP:</a:t>
            </a:r>
            <a:r>
              <a:rPr lang="en-US" sz="1800" dirty="0">
                <a:solidFill>
                  <a:schemeClr val="accent3"/>
                </a:solidFill>
              </a:rPr>
              <a:t>  </a:t>
            </a:r>
          </a:p>
          <a:p>
            <a:pPr marL="0" indent="0">
              <a:buNone/>
            </a:pPr>
            <a:r>
              <a:rPr lang="en-US" sz="1800" dirty="0">
                <a:solidFill>
                  <a:schemeClr val="accent3"/>
                </a:solidFill>
              </a:rPr>
              <a:t>	Your job belongs to your employer</a:t>
            </a:r>
          </a:p>
          <a:p>
            <a:pPr marL="0" indent="0">
              <a:buNone/>
            </a:pPr>
            <a:r>
              <a:rPr lang="en-US" sz="1800" dirty="0">
                <a:solidFill>
                  <a:schemeClr val="accent3"/>
                </a:solidFill>
              </a:rPr>
              <a:t>	Your career belongs to YOU</a:t>
            </a:r>
          </a:p>
          <a:p>
            <a:endParaRPr lang="en-US" dirty="0"/>
          </a:p>
        </p:txBody>
      </p:sp>
    </p:spTree>
    <p:extLst>
      <p:ext uri="{BB962C8B-B14F-4D97-AF65-F5344CB8AC3E}">
        <p14:creationId xmlns:p14="http://schemas.microsoft.com/office/powerpoint/2010/main" val="21936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299" y="739375"/>
            <a:ext cx="503595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AUTOMATION IMPROVEMENTS</a:t>
            </a:r>
            <a:endParaRPr sz="4000" dirty="0"/>
          </a:p>
        </p:txBody>
      </p:sp>
      <p:sp>
        <p:nvSpPr>
          <p:cNvPr id="3871" name="Google Shape;3871;p18"/>
          <p:cNvSpPr txBox="1">
            <a:spLocks noGrp="1"/>
          </p:cNvSpPr>
          <p:nvPr>
            <p:ph type="body" idx="1"/>
          </p:nvPr>
        </p:nvSpPr>
        <p:spPr>
          <a:xfrm>
            <a:off x="779009" y="2041071"/>
            <a:ext cx="6700390" cy="267913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3"/>
              </a:buClr>
              <a:buSzPts val="2400"/>
              <a:buChar char="▪"/>
            </a:pPr>
            <a:r>
              <a:rPr lang="en-US" dirty="0"/>
              <a:t>Filter Left</a:t>
            </a:r>
          </a:p>
          <a:p>
            <a:pPr marL="457200" lvl="0" indent="-381000" algn="l" rtl="0">
              <a:spcBef>
                <a:spcPts val="600"/>
              </a:spcBef>
              <a:spcAft>
                <a:spcPts val="0"/>
              </a:spcAft>
              <a:buClr>
                <a:schemeClr val="accent3"/>
              </a:buClr>
              <a:buSzPts val="2400"/>
              <a:buChar char="▪"/>
            </a:pPr>
            <a:r>
              <a:rPr lang="en-US" dirty="0"/>
              <a:t>Get out of your code</a:t>
            </a:r>
          </a:p>
          <a:p>
            <a:pPr marL="457200" lvl="0" indent="-381000" algn="l" rtl="0">
              <a:spcBef>
                <a:spcPts val="600"/>
              </a:spcBef>
              <a:spcAft>
                <a:spcPts val="0"/>
              </a:spcAft>
              <a:buClr>
                <a:schemeClr val="accent3"/>
              </a:buClr>
              <a:buSzPts val="2400"/>
              <a:buChar char="▪"/>
            </a:pPr>
            <a:r>
              <a:rPr lang="en-US" dirty="0"/>
              <a:t>Learned it in math</a:t>
            </a:r>
          </a:p>
          <a:p>
            <a:pPr>
              <a:buClr>
                <a:schemeClr val="accent3"/>
              </a:buClr>
            </a:pPr>
            <a:r>
              <a:rPr lang="en-US" dirty="0"/>
              <a:t>Automated checks</a:t>
            </a:r>
          </a:p>
          <a:p>
            <a:pPr>
              <a:buClr>
                <a:schemeClr val="accent3"/>
              </a:buClr>
            </a:pPr>
            <a:r>
              <a:rPr lang="en-US" dirty="0"/>
              <a:t>Software dev methods</a:t>
            </a: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5299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randombar(horizontal)">
                                      <p:cBhvr>
                                        <p:cTn id="7" dur="500"/>
                                        <p:tgtEl>
                                          <p:spTgt spid="38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71">
                                            <p:txEl>
                                              <p:pRg st="1" end="1"/>
                                            </p:txEl>
                                          </p:spTgt>
                                        </p:tgtEl>
                                        <p:attrNameLst>
                                          <p:attrName>style.visibility</p:attrName>
                                        </p:attrNameLst>
                                      </p:cBhvr>
                                      <p:to>
                                        <p:strVal val="visible"/>
                                      </p:to>
                                    </p:set>
                                    <p:animEffect transition="in" filter="randombar(horizontal)">
                                      <p:cBhvr>
                                        <p:cTn id="12" dur="500"/>
                                        <p:tgtEl>
                                          <p:spTgt spid="38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871">
                                            <p:txEl>
                                              <p:pRg st="2" end="2"/>
                                            </p:txEl>
                                          </p:spTgt>
                                        </p:tgtEl>
                                        <p:attrNameLst>
                                          <p:attrName>style.visibility</p:attrName>
                                        </p:attrNameLst>
                                      </p:cBhvr>
                                      <p:to>
                                        <p:strVal val="visible"/>
                                      </p:to>
                                    </p:set>
                                    <p:animEffect transition="in" filter="randombar(horizontal)">
                                      <p:cBhvr>
                                        <p:cTn id="17" dur="500"/>
                                        <p:tgtEl>
                                          <p:spTgt spid="38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871">
                                            <p:txEl>
                                              <p:pRg st="3" end="3"/>
                                            </p:txEl>
                                          </p:spTgt>
                                        </p:tgtEl>
                                        <p:attrNameLst>
                                          <p:attrName>style.visibility</p:attrName>
                                        </p:attrNameLst>
                                      </p:cBhvr>
                                      <p:to>
                                        <p:strVal val="visible"/>
                                      </p:to>
                                    </p:set>
                                    <p:animEffect transition="in" filter="randombar(horizontal)">
                                      <p:cBhvr>
                                        <p:cTn id="22" dur="500"/>
                                        <p:tgtEl>
                                          <p:spTgt spid="38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871">
                                            <p:txEl>
                                              <p:pRg st="4" end="4"/>
                                            </p:txEl>
                                          </p:spTgt>
                                        </p:tgtEl>
                                        <p:attrNameLst>
                                          <p:attrName>style.visibility</p:attrName>
                                        </p:attrNameLst>
                                      </p:cBhvr>
                                      <p:to>
                                        <p:strVal val="visible"/>
                                      </p:to>
                                    </p:set>
                                    <p:animEffect transition="in" filter="randombar(horizontal)">
                                      <p:cBhvr>
                                        <p:cTn id="27" dur="500"/>
                                        <p:tgtEl>
                                          <p:spTgt spid="38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799" y="2650150"/>
            <a:ext cx="720163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t>ADVANCING</a:t>
            </a:r>
            <a:endParaRPr sz="6000" dirty="0">
              <a:solidFill>
                <a:srgbClr val="D3EBD5"/>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7"/>
        <p:cNvGrpSpPr/>
        <p:nvPr/>
      </p:nvGrpSpPr>
      <p:grpSpPr>
        <a:xfrm>
          <a:off x="0" y="0"/>
          <a:ext cx="0" cy="0"/>
          <a:chOff x="0" y="0"/>
          <a:chExt cx="0" cy="0"/>
        </a:xfrm>
      </p:grpSpPr>
      <p:sp>
        <p:nvSpPr>
          <p:cNvPr id="4228" name="Google Shape;4228;p4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a:t>
            </a:r>
            <a:endParaRPr dirty="0"/>
          </a:p>
        </p:txBody>
      </p:sp>
      <p:sp>
        <p:nvSpPr>
          <p:cNvPr id="4229" name="Google Shape;4229;p4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grpSp>
        <p:nvGrpSpPr>
          <p:cNvPr id="4230" name="Google Shape;4230;p44"/>
          <p:cNvGrpSpPr/>
          <p:nvPr/>
        </p:nvGrpSpPr>
        <p:grpSpPr>
          <a:xfrm>
            <a:off x="2939793" y="1790130"/>
            <a:ext cx="3264414" cy="2934771"/>
            <a:chOff x="3778727" y="4460423"/>
            <a:chExt cx="720160" cy="647438"/>
          </a:xfrm>
        </p:grpSpPr>
        <p:sp>
          <p:nvSpPr>
            <p:cNvPr id="4231" name="Google Shape;4231;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Titillium Web"/>
                  <a:ea typeface="Titillium Web"/>
                  <a:cs typeface="Titillium Web"/>
                  <a:sym typeface="Titillium Web"/>
                </a:rPr>
                <a:t>GUIDELINES</a:t>
              </a:r>
              <a:endParaRPr sz="1200" b="1" i="0" u="none" strike="noStrike" cap="none" dirty="0">
                <a:solidFill>
                  <a:schemeClr val="lt1"/>
                </a:solidFill>
                <a:latin typeface="Titillium Web"/>
                <a:ea typeface="Titillium Web"/>
                <a:cs typeface="Titillium Web"/>
                <a:sym typeface="Titillium Web"/>
              </a:endParaRPr>
            </a:p>
          </p:txBody>
        </p:sp>
        <p:sp>
          <p:nvSpPr>
            <p:cNvPr id="4232" name="Google Shape;4232;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Titillium Web"/>
                  <a:ea typeface="Titillium Web"/>
                  <a:cs typeface="Titillium Web"/>
                  <a:sym typeface="Titillium Web"/>
                </a:rPr>
                <a:t>CODE</a:t>
              </a:r>
              <a:endParaRPr sz="1200" b="1" i="0" u="none" strike="noStrike" cap="none" dirty="0">
                <a:solidFill>
                  <a:schemeClr val="lt1"/>
                </a:solidFill>
                <a:latin typeface="Titillium Web"/>
                <a:ea typeface="Titillium Web"/>
                <a:cs typeface="Titillium Web"/>
                <a:sym typeface="Titillium Web"/>
              </a:endParaRPr>
            </a:p>
          </p:txBody>
        </p:sp>
        <p:sp>
          <p:nvSpPr>
            <p:cNvPr id="4233" name="Google Shape;4233;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4234" name="Google Shape;4234;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4235" name="Google Shape;4235;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Titillium Web"/>
                  <a:ea typeface="Titillium Web"/>
                  <a:cs typeface="Titillium Web"/>
                  <a:sym typeface="Titillium Web"/>
                </a:rPr>
                <a:t>DISCOVERY</a:t>
              </a:r>
              <a:endParaRPr sz="1200" b="1" i="0" u="none" strike="noStrike" cap="none" dirty="0">
                <a:solidFill>
                  <a:schemeClr val="lt1"/>
                </a:solidFill>
                <a:latin typeface="Titillium Web"/>
                <a:ea typeface="Titillium Web"/>
                <a:cs typeface="Titillium Web"/>
                <a:sym typeface="Titillium Web"/>
              </a:endParaRPr>
            </a:p>
          </p:txBody>
        </p:sp>
        <p:sp>
          <p:nvSpPr>
            <p:cNvPr id="4236" name="Google Shape;4236;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4237" name="Google Shape;4237;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spTree>
    <p:extLst>
      <p:ext uri="{BB962C8B-B14F-4D97-AF65-F5344CB8AC3E}">
        <p14:creationId xmlns:p14="http://schemas.microsoft.com/office/powerpoint/2010/main" val="103205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299" y="739375"/>
            <a:ext cx="503595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ADVANCED</a:t>
            </a:r>
            <a:br>
              <a:rPr lang="en-US" sz="4000" dirty="0"/>
            </a:br>
            <a:r>
              <a:rPr lang="en-US" sz="4000" dirty="0"/>
              <a:t>AUTOMATION</a:t>
            </a:r>
            <a:endParaRPr sz="4000" dirty="0"/>
          </a:p>
        </p:txBody>
      </p:sp>
      <p:sp>
        <p:nvSpPr>
          <p:cNvPr id="3871" name="Google Shape;3871;p18"/>
          <p:cNvSpPr txBox="1">
            <a:spLocks noGrp="1"/>
          </p:cNvSpPr>
          <p:nvPr>
            <p:ph type="body" idx="1"/>
          </p:nvPr>
        </p:nvSpPr>
        <p:spPr>
          <a:xfrm>
            <a:off x="779009" y="1925411"/>
            <a:ext cx="6700390" cy="279479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3"/>
              </a:buClr>
              <a:buSzPts val="2400"/>
              <a:buChar char="▪"/>
            </a:pPr>
            <a:r>
              <a:rPr lang="en-US" dirty="0"/>
              <a:t>Idempotent vs Declarative</a:t>
            </a:r>
          </a:p>
          <a:p>
            <a:pPr marL="457200" lvl="0" indent="-381000" algn="l" rtl="0">
              <a:spcBef>
                <a:spcPts val="600"/>
              </a:spcBef>
              <a:spcAft>
                <a:spcPts val="0"/>
              </a:spcAft>
              <a:buClr>
                <a:schemeClr val="accent3"/>
              </a:buClr>
              <a:buSzPts val="2400"/>
              <a:buChar char="▪"/>
            </a:pPr>
            <a:r>
              <a:rPr lang="en-US" dirty="0"/>
              <a:t>Right tool for the right job</a:t>
            </a:r>
          </a:p>
          <a:p>
            <a:pPr marL="457200" lvl="0" indent="-381000" algn="l" rtl="0">
              <a:spcBef>
                <a:spcPts val="600"/>
              </a:spcBef>
              <a:spcAft>
                <a:spcPts val="0"/>
              </a:spcAft>
              <a:buClr>
                <a:schemeClr val="accent3"/>
              </a:buClr>
              <a:buSzPts val="2400"/>
              <a:buChar char="▪"/>
            </a:pPr>
            <a:r>
              <a:rPr lang="en-US" dirty="0"/>
              <a:t>Not just code</a:t>
            </a:r>
          </a:p>
          <a:p>
            <a:pPr marL="457200" lvl="0" indent="-381000" algn="l" rtl="0">
              <a:spcBef>
                <a:spcPts val="600"/>
              </a:spcBef>
              <a:spcAft>
                <a:spcPts val="0"/>
              </a:spcAft>
              <a:buClr>
                <a:schemeClr val="accent3"/>
              </a:buClr>
              <a:buSzPts val="2400"/>
              <a:buChar char="▪"/>
            </a:pPr>
            <a:r>
              <a:rPr lang="en-US" dirty="0"/>
              <a:t>Learn from Others</a:t>
            </a:r>
          </a:p>
          <a:p>
            <a:pPr lvl="1">
              <a:spcBef>
                <a:spcPts val="600"/>
              </a:spcBef>
              <a:buClr>
                <a:schemeClr val="accent3"/>
              </a:buClr>
              <a:buChar char="▪"/>
            </a:pPr>
            <a:r>
              <a:rPr lang="en-US" dirty="0"/>
              <a:t>+ Docs</a:t>
            </a:r>
          </a:p>
          <a:p>
            <a:pPr>
              <a:buClr>
                <a:schemeClr val="accent3"/>
              </a:buClr>
            </a:pPr>
            <a:r>
              <a:rPr lang="en-US" dirty="0"/>
              <a:t>Share your Experience</a:t>
            </a:r>
          </a:p>
          <a:p>
            <a:pPr>
              <a:buClr>
                <a:schemeClr val="accent3"/>
              </a:buClr>
            </a:pP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15475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71">
                                            <p:txEl>
                                              <p:pRg st="1" end="1"/>
                                            </p:txEl>
                                          </p:spTgt>
                                        </p:tgtEl>
                                        <p:attrNameLst>
                                          <p:attrName>style.visibility</p:attrName>
                                        </p:attrNameLst>
                                      </p:cBhvr>
                                      <p:to>
                                        <p:strVal val="visible"/>
                                      </p:to>
                                    </p:set>
                                    <p:animEffect transition="in" filter="randombar(horizontal)">
                                      <p:cBhvr>
                                        <p:cTn id="7" dur="500"/>
                                        <p:tgtEl>
                                          <p:spTgt spid="38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71">
                                            <p:txEl>
                                              <p:pRg st="2" end="2"/>
                                            </p:txEl>
                                          </p:spTgt>
                                        </p:tgtEl>
                                        <p:attrNameLst>
                                          <p:attrName>style.visibility</p:attrName>
                                        </p:attrNameLst>
                                      </p:cBhvr>
                                      <p:to>
                                        <p:strVal val="visible"/>
                                      </p:to>
                                    </p:set>
                                    <p:animEffect transition="in" filter="randombar(horizontal)">
                                      <p:cBhvr>
                                        <p:cTn id="12" dur="500"/>
                                        <p:tgtEl>
                                          <p:spTgt spid="38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871">
                                            <p:txEl>
                                              <p:pRg st="3" end="3"/>
                                            </p:txEl>
                                          </p:spTgt>
                                        </p:tgtEl>
                                        <p:attrNameLst>
                                          <p:attrName>style.visibility</p:attrName>
                                        </p:attrNameLst>
                                      </p:cBhvr>
                                      <p:to>
                                        <p:strVal val="visible"/>
                                      </p:to>
                                    </p:set>
                                    <p:animEffect transition="in" filter="randombar(horizontal)">
                                      <p:cBhvr>
                                        <p:cTn id="17" dur="500"/>
                                        <p:tgtEl>
                                          <p:spTgt spid="38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871">
                                            <p:txEl>
                                              <p:pRg st="4" end="4"/>
                                            </p:txEl>
                                          </p:spTgt>
                                        </p:tgtEl>
                                        <p:attrNameLst>
                                          <p:attrName>style.visibility</p:attrName>
                                        </p:attrNameLst>
                                      </p:cBhvr>
                                      <p:to>
                                        <p:strVal val="visible"/>
                                      </p:to>
                                    </p:set>
                                    <p:animEffect transition="in" filter="randombar(horizontal)">
                                      <p:cBhvr>
                                        <p:cTn id="22" dur="500"/>
                                        <p:tgtEl>
                                          <p:spTgt spid="38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871">
                                            <p:txEl>
                                              <p:pRg st="5" end="5"/>
                                            </p:txEl>
                                          </p:spTgt>
                                        </p:tgtEl>
                                        <p:attrNameLst>
                                          <p:attrName>style.visibility</p:attrName>
                                        </p:attrNameLst>
                                      </p:cBhvr>
                                      <p:to>
                                        <p:strVal val="visible"/>
                                      </p:to>
                                    </p:set>
                                    <p:animEffect transition="in" filter="randombar(horizontal)">
                                      <p:cBhvr>
                                        <p:cTn id="27" dur="500"/>
                                        <p:tgtEl>
                                          <p:spTgt spid="38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871">
                                            <p:txEl>
                                              <p:pRg st="0" end="0"/>
                                            </p:txEl>
                                          </p:spTgt>
                                        </p:tgtEl>
                                        <p:attrNameLst>
                                          <p:attrName>style.visibility</p:attrName>
                                        </p:attrNameLst>
                                      </p:cBhvr>
                                      <p:to>
                                        <p:strVal val="visible"/>
                                      </p:to>
                                    </p:set>
                                    <p:animEffect transition="in" filter="randombar(horizontal)">
                                      <p:cBhvr>
                                        <p:cTn id="32" dur="500"/>
                                        <p:tgtEl>
                                          <p:spTgt spid="38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80BFB7"/>
                </a:solidFill>
              </a:rPr>
              <a:t>THANKS!</a:t>
            </a:r>
            <a:endParaRPr sz="600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solidFill>
                  <a:srgbClr val="D3EBD5"/>
                </a:solidFill>
                <a:highlight>
                  <a:srgbClr val="01597F"/>
                </a:highlight>
              </a:rPr>
              <a:t>Any questions?</a:t>
            </a:r>
            <a:endParaRPr sz="3600">
              <a:solidFill>
                <a:srgbClr val="D3EBD5"/>
              </a:solidFill>
              <a:highlight>
                <a:srgbClr val="01597F"/>
              </a:highlight>
            </a:endParaRPr>
          </a:p>
        </p:txBody>
      </p:sp>
      <p:sp>
        <p:nvSpPr>
          <p:cNvPr id="4061" name="Google Shape;4061;p35"/>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rgbClr val="D3EBD5"/>
                </a:solidFill>
              </a:rPr>
              <a:t>Find me at @jhoughes or</a:t>
            </a:r>
            <a:br>
              <a:rPr lang="en-US" dirty="0">
                <a:solidFill>
                  <a:srgbClr val="D3EBD5"/>
                </a:solidFill>
              </a:rPr>
            </a:br>
            <a:r>
              <a:rPr lang="en-US" dirty="0">
                <a:solidFill>
                  <a:srgbClr val="D3EBD5"/>
                </a:solidFill>
              </a:rPr>
              <a:t>fullstackgeek.net</a:t>
            </a: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pic>
        <p:nvPicPr>
          <p:cNvPr id="5" name="Picture 4" descr="A person wearing a hat and plaid shirt&#10;&#10;Description automatically generated">
            <a:extLst>
              <a:ext uri="{FF2B5EF4-FFF2-40B4-BE49-F238E27FC236}">
                <a16:creationId xmlns:a16="http://schemas.microsoft.com/office/drawing/2014/main" id="{988C3BDA-CCE0-0796-4E57-25E488F6C077}"/>
              </a:ext>
            </a:extLst>
          </p:cNvPr>
          <p:cNvPicPr>
            <a:picLocks noChangeAspect="1"/>
          </p:cNvPicPr>
          <p:nvPr/>
        </p:nvPicPr>
        <p:blipFill>
          <a:blip r:embed="rId3"/>
          <a:stretch>
            <a:fillRect/>
          </a:stretch>
        </p:blipFill>
        <p:spPr>
          <a:xfrm>
            <a:off x="5360865" y="1445585"/>
            <a:ext cx="1810512" cy="1783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068" name="Google Shape;4068;p36"/>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0B87A1"/>
                </a:solidFill>
                <a:hlinkClick r:id="rId3">
                  <a:extLst>
                    <a:ext uri="{A12FA001-AC4F-418D-AE19-62706E023703}">
                      <ahyp:hlinkClr xmlns:ahyp="http://schemas.microsoft.com/office/drawing/2018/hyperlinkcolor" val="tx"/>
                    </a:ext>
                  </a:extLst>
                </a:hlinkClick>
              </a:rPr>
              <a:t>SlidesCarnival</a:t>
            </a:r>
            <a:endParaRPr sz="2400">
              <a:solidFill>
                <a:srgbClr val="0B87A1"/>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0B87A1"/>
                </a:solidFill>
                <a:hlinkClick r:id="rId4">
                  <a:extLst>
                    <a:ext uri="{A12FA001-AC4F-418D-AE19-62706E023703}">
                      <ahyp:hlinkClr xmlns:ahyp="http://schemas.microsoft.com/office/drawing/2018/hyperlinkcolor" val="tx"/>
                    </a:ext>
                  </a:extLst>
                </a:hlinkClick>
              </a:rPr>
              <a:t>Unsplash</a:t>
            </a:r>
            <a:endParaRPr sz="2400">
              <a:solidFill>
                <a:srgbClr val="0B87A1"/>
              </a:solidFill>
            </a:endParaRP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087"/>
        <p:cNvGrpSpPr/>
        <p:nvPr/>
      </p:nvGrpSpPr>
      <p:grpSpPr>
        <a:xfrm>
          <a:off x="0" y="0"/>
          <a:ext cx="0" cy="0"/>
          <a:chOff x="0" y="0"/>
          <a:chExt cx="0" cy="0"/>
        </a:xfrm>
      </p:grpSpPr>
      <p:sp>
        <p:nvSpPr>
          <p:cNvPr id="4088" name="Google Shape;4088;p39"/>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4089" name="Google Shape;4089;p3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4090" name="Google Shape;4090;p39"/>
          <p:cNvSpPr/>
          <p:nvPr/>
        </p:nvSpPr>
        <p:spPr>
          <a:xfrm>
            <a:off x="6818684"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4091" name="Google Shape;4091;p39"/>
          <p:cNvSpPr/>
          <p:nvPr/>
        </p:nvSpPr>
        <p:spPr>
          <a:xfrm>
            <a:off x="6236812"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4092" name="Google Shape;4092;p39"/>
          <p:cNvSpPr/>
          <p:nvPr/>
        </p:nvSpPr>
        <p:spPr>
          <a:xfrm>
            <a:off x="5654939" y="2755950"/>
            <a:ext cx="7251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4093" name="Google Shape;4093;p39"/>
          <p:cNvSpPr/>
          <p:nvPr/>
        </p:nvSpPr>
        <p:spPr>
          <a:xfrm>
            <a:off x="5073067"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4094" name="Google Shape;4094;p39"/>
          <p:cNvSpPr/>
          <p:nvPr/>
        </p:nvSpPr>
        <p:spPr>
          <a:xfrm>
            <a:off x="4491194"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4095" name="Google Shape;4095;p39"/>
          <p:cNvSpPr/>
          <p:nvPr/>
        </p:nvSpPr>
        <p:spPr>
          <a:xfrm>
            <a:off x="3909322" y="2755950"/>
            <a:ext cx="725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4096" name="Google Shape;4096;p39"/>
          <p:cNvSpPr/>
          <p:nvPr/>
        </p:nvSpPr>
        <p:spPr>
          <a:xfrm>
            <a:off x="3327449"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4097" name="Google Shape;4097;p39"/>
          <p:cNvSpPr/>
          <p:nvPr/>
        </p:nvSpPr>
        <p:spPr>
          <a:xfrm>
            <a:off x="2745577"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4098" name="Google Shape;4098;p39"/>
          <p:cNvSpPr/>
          <p:nvPr/>
        </p:nvSpPr>
        <p:spPr>
          <a:xfrm>
            <a:off x="2163704" y="2755950"/>
            <a:ext cx="725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4099" name="Google Shape;4099;p39"/>
          <p:cNvSpPr/>
          <p:nvPr/>
        </p:nvSpPr>
        <p:spPr>
          <a:xfrm>
            <a:off x="1581832"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MAR</a:t>
            </a:r>
            <a:endParaRPr sz="1000">
              <a:solidFill>
                <a:schemeClr val="dk2"/>
              </a:solidFill>
              <a:latin typeface="Titillium Web"/>
              <a:ea typeface="Titillium Web"/>
              <a:cs typeface="Titillium Web"/>
              <a:sym typeface="Titillium Web"/>
            </a:endParaRPr>
          </a:p>
        </p:txBody>
      </p:sp>
      <p:sp>
        <p:nvSpPr>
          <p:cNvPr id="4100" name="Google Shape;4100;p39"/>
          <p:cNvSpPr/>
          <p:nvPr/>
        </p:nvSpPr>
        <p:spPr>
          <a:xfrm>
            <a:off x="999959"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FEB</a:t>
            </a:r>
            <a:endParaRPr sz="1000">
              <a:solidFill>
                <a:schemeClr val="dk2"/>
              </a:solidFill>
              <a:latin typeface="Titillium Web"/>
              <a:ea typeface="Titillium Web"/>
              <a:cs typeface="Titillium Web"/>
              <a:sym typeface="Titillium Web"/>
            </a:endParaRPr>
          </a:p>
        </p:txBody>
      </p:sp>
      <p:sp>
        <p:nvSpPr>
          <p:cNvPr id="4101" name="Google Shape;4101;p39"/>
          <p:cNvSpPr/>
          <p:nvPr/>
        </p:nvSpPr>
        <p:spPr>
          <a:xfrm>
            <a:off x="418087" y="2755950"/>
            <a:ext cx="725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JAN</a:t>
            </a:r>
            <a:endParaRPr sz="1000">
              <a:solidFill>
                <a:schemeClr val="dk2"/>
              </a:solidFill>
              <a:latin typeface="Titillium Web"/>
              <a:ea typeface="Titillium Web"/>
              <a:cs typeface="Titillium Web"/>
              <a:sym typeface="Titillium Web"/>
            </a:endParaRPr>
          </a:p>
        </p:txBody>
      </p:sp>
      <p:sp>
        <p:nvSpPr>
          <p:cNvPr id="4102" name="Google Shape;4102;p39"/>
          <p:cNvSpPr/>
          <p:nvPr/>
        </p:nvSpPr>
        <p:spPr>
          <a:xfrm>
            <a:off x="0" y="2755950"/>
            <a:ext cx="561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103" name="Google Shape;4103;p39"/>
          <p:cNvCxnSpPr/>
          <p:nvPr/>
        </p:nvCxnSpPr>
        <p:spPr>
          <a:xfrm rot="10800000">
            <a:off x="677815"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4" name="Google Shape;4104;p39"/>
          <p:cNvSpPr txBox="1"/>
          <p:nvPr/>
        </p:nvSpPr>
        <p:spPr>
          <a:xfrm>
            <a:off x="641653"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05" name="Google Shape;4105;p39"/>
          <p:cNvCxnSpPr/>
          <p:nvPr/>
        </p:nvCxnSpPr>
        <p:spPr>
          <a:xfrm rot="10800000">
            <a:off x="1842500"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6" name="Google Shape;4106;p39"/>
          <p:cNvSpPr txBox="1"/>
          <p:nvPr/>
        </p:nvSpPr>
        <p:spPr>
          <a:xfrm>
            <a:off x="1807667"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107" name="Google Shape;4107;p39"/>
          <p:cNvCxnSpPr/>
          <p:nvPr/>
        </p:nvCxnSpPr>
        <p:spPr>
          <a:xfrm rot="10800000">
            <a:off x="300718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8" name="Google Shape;4108;p39"/>
          <p:cNvSpPr txBox="1"/>
          <p:nvPr/>
        </p:nvSpPr>
        <p:spPr>
          <a:xfrm>
            <a:off x="2973681"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109" name="Google Shape;4109;p39"/>
          <p:cNvCxnSpPr/>
          <p:nvPr/>
        </p:nvCxnSpPr>
        <p:spPr>
          <a:xfrm rot="10800000">
            <a:off x="417187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0" name="Google Shape;4110;p39"/>
          <p:cNvSpPr txBox="1"/>
          <p:nvPr/>
        </p:nvSpPr>
        <p:spPr>
          <a:xfrm>
            <a:off x="4139694"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111" name="Google Shape;4111;p39"/>
          <p:cNvCxnSpPr/>
          <p:nvPr/>
        </p:nvCxnSpPr>
        <p:spPr>
          <a:xfrm rot="10800000">
            <a:off x="533655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2" name="Google Shape;4112;p39"/>
          <p:cNvSpPr txBox="1"/>
          <p:nvPr/>
        </p:nvSpPr>
        <p:spPr>
          <a:xfrm>
            <a:off x="5305708"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113" name="Google Shape;4113;p39"/>
          <p:cNvCxnSpPr/>
          <p:nvPr/>
        </p:nvCxnSpPr>
        <p:spPr>
          <a:xfrm rot="10800000">
            <a:off x="6501242"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14" name="Google Shape;4114;p39"/>
          <p:cNvSpPr txBox="1"/>
          <p:nvPr/>
        </p:nvSpPr>
        <p:spPr>
          <a:xfrm>
            <a:off x="6471722" y="1727200"/>
            <a:ext cx="11016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15" name="Google Shape;4115;p39"/>
          <p:cNvCxnSpPr/>
          <p:nvPr/>
        </p:nvCxnSpPr>
        <p:spPr>
          <a:xfrm rot="10800000">
            <a:off x="126910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16" name="Google Shape;4116;p39"/>
          <p:cNvSpPr txBox="1"/>
          <p:nvPr/>
        </p:nvSpPr>
        <p:spPr>
          <a:xfrm>
            <a:off x="120727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117" name="Google Shape;4117;p39"/>
          <p:cNvCxnSpPr/>
          <p:nvPr/>
        </p:nvCxnSpPr>
        <p:spPr>
          <a:xfrm rot="10800000">
            <a:off x="24337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18" name="Google Shape;4118;p39"/>
          <p:cNvSpPr txBox="1"/>
          <p:nvPr/>
        </p:nvSpPr>
        <p:spPr>
          <a:xfrm>
            <a:off x="2380034"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119" name="Google Shape;4119;p39"/>
          <p:cNvCxnSpPr/>
          <p:nvPr/>
        </p:nvCxnSpPr>
        <p:spPr>
          <a:xfrm rot="10800000">
            <a:off x="3598473"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0" name="Google Shape;4120;p39"/>
          <p:cNvSpPr txBox="1"/>
          <p:nvPr/>
        </p:nvSpPr>
        <p:spPr>
          <a:xfrm>
            <a:off x="3552795"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121" name="Google Shape;4121;p39"/>
          <p:cNvCxnSpPr/>
          <p:nvPr/>
        </p:nvCxnSpPr>
        <p:spPr>
          <a:xfrm rot="10800000">
            <a:off x="4763158"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2" name="Google Shape;4122;p39"/>
          <p:cNvSpPr txBox="1"/>
          <p:nvPr/>
        </p:nvSpPr>
        <p:spPr>
          <a:xfrm>
            <a:off x="4725556"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123" name="Google Shape;4123;p39"/>
          <p:cNvCxnSpPr/>
          <p:nvPr/>
        </p:nvCxnSpPr>
        <p:spPr>
          <a:xfrm rot="10800000">
            <a:off x="5927844"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4" name="Google Shape;4124;p39"/>
          <p:cNvSpPr txBox="1"/>
          <p:nvPr/>
        </p:nvSpPr>
        <p:spPr>
          <a:xfrm>
            <a:off x="5898317" y="3648150"/>
            <a:ext cx="1101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125" name="Google Shape;4125;p39"/>
          <p:cNvCxnSpPr/>
          <p:nvPr/>
        </p:nvCxnSpPr>
        <p:spPr>
          <a:xfrm rot="10800000">
            <a:off x="7092529"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26" name="Google Shape;4126;p39"/>
          <p:cNvSpPr txBox="1"/>
          <p:nvPr/>
        </p:nvSpPr>
        <p:spPr>
          <a:xfrm>
            <a:off x="7059218" y="3648150"/>
            <a:ext cx="912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69"/>
        <p:cNvGrpSpPr/>
        <p:nvPr/>
      </p:nvGrpSpPr>
      <p:grpSpPr>
        <a:xfrm>
          <a:off x="0" y="0"/>
          <a:ext cx="0" cy="0"/>
          <a:chOff x="0" y="0"/>
          <a:chExt cx="0" cy="0"/>
        </a:xfrm>
      </p:grpSpPr>
      <p:sp>
        <p:nvSpPr>
          <p:cNvPr id="4170" name="Google Shape;4170;p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4171" name="Google Shape;4171;p4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4172" name="Google Shape;4172;p42"/>
          <p:cNvSpPr/>
          <p:nvPr/>
        </p:nvSpPr>
        <p:spPr>
          <a:xfrm>
            <a:off x="718288" y="1596775"/>
            <a:ext cx="3618900" cy="1363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Titillium Web"/>
                <a:ea typeface="Titillium Web"/>
                <a:cs typeface="Titillium Web"/>
                <a:sym typeface="Titillium Web"/>
              </a:rPr>
              <a:t>STRENGTHS</a:t>
            </a:r>
            <a:endParaRPr b="1">
              <a:solidFill>
                <a:schemeClr val="dk1"/>
              </a:solidFill>
              <a:latin typeface="Titillium Web"/>
              <a:ea typeface="Titillium Web"/>
              <a:cs typeface="Titillium Web"/>
              <a:sym typeface="Titillium Web"/>
            </a:endParaRPr>
          </a:p>
          <a:p>
            <a:pPr marL="0" lvl="0" indent="0" algn="l" rtl="0">
              <a:spcBef>
                <a:spcPts val="600"/>
              </a:spcBef>
              <a:spcAft>
                <a:spcPts val="600"/>
              </a:spcAft>
              <a:buNone/>
            </a:pPr>
            <a:r>
              <a:rPr lang="en">
                <a:solidFill>
                  <a:schemeClr val="dk1"/>
                </a:solidFill>
                <a:latin typeface="Titillium Web"/>
                <a:ea typeface="Titillium Web"/>
                <a:cs typeface="Titillium Web"/>
                <a:sym typeface="Titillium Web"/>
              </a:rPr>
              <a:t>Blue is the colour of the clear sky and the deep sea</a:t>
            </a:r>
            <a:endParaRPr>
              <a:solidFill>
                <a:schemeClr val="dk1"/>
              </a:solidFill>
              <a:latin typeface="Titillium Web"/>
              <a:ea typeface="Titillium Web"/>
              <a:cs typeface="Titillium Web"/>
              <a:sym typeface="Titillium Web"/>
            </a:endParaRPr>
          </a:p>
        </p:txBody>
      </p:sp>
      <p:sp>
        <p:nvSpPr>
          <p:cNvPr id="4173" name="Google Shape;4173;p42"/>
          <p:cNvSpPr/>
          <p:nvPr/>
        </p:nvSpPr>
        <p:spPr>
          <a:xfrm>
            <a:off x="4487028" y="1596775"/>
            <a:ext cx="3618900" cy="1363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Titillium Web"/>
                <a:ea typeface="Titillium Web"/>
                <a:cs typeface="Titillium Web"/>
                <a:sym typeface="Titillium Web"/>
              </a:rPr>
              <a:t>WEAKNESSES</a:t>
            </a:r>
            <a:endParaRPr b="1">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a:solidFill>
                  <a:schemeClr val="dk1"/>
                </a:solidFill>
                <a:latin typeface="Titillium Web"/>
                <a:ea typeface="Titillium Web"/>
                <a:cs typeface="Titillium Web"/>
                <a:sym typeface="Titillium Web"/>
              </a:rPr>
              <a:t>Yellow is the color of gold, butter and ripe lemons</a:t>
            </a:r>
            <a:endParaRPr>
              <a:solidFill>
                <a:schemeClr val="dk1"/>
              </a:solidFill>
              <a:latin typeface="Titillium Web"/>
              <a:ea typeface="Titillium Web"/>
              <a:cs typeface="Titillium Web"/>
              <a:sym typeface="Titillium Web"/>
            </a:endParaRPr>
          </a:p>
        </p:txBody>
      </p:sp>
      <p:sp>
        <p:nvSpPr>
          <p:cNvPr id="4174" name="Google Shape;4174;p42"/>
          <p:cNvSpPr/>
          <p:nvPr/>
        </p:nvSpPr>
        <p:spPr>
          <a:xfrm>
            <a:off x="718288" y="3109760"/>
            <a:ext cx="3618900" cy="1363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Black is the color of ebony and of outer space</a:t>
            </a:r>
            <a:endParaRPr>
              <a:solidFill>
                <a:schemeClr val="dk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a:solidFill>
                  <a:schemeClr val="dk1"/>
                </a:solidFill>
                <a:latin typeface="Titillium Web"/>
                <a:ea typeface="Titillium Web"/>
                <a:cs typeface="Titillium Web"/>
                <a:sym typeface="Titillium Web"/>
              </a:rPr>
              <a:t>OPPORTUNITIES</a:t>
            </a:r>
            <a:endParaRPr>
              <a:solidFill>
                <a:schemeClr val="dk1"/>
              </a:solidFill>
              <a:latin typeface="Titillium Web"/>
              <a:ea typeface="Titillium Web"/>
              <a:cs typeface="Titillium Web"/>
              <a:sym typeface="Titillium Web"/>
            </a:endParaRPr>
          </a:p>
        </p:txBody>
      </p:sp>
      <p:sp>
        <p:nvSpPr>
          <p:cNvPr id="4175" name="Google Shape;4175;p42"/>
          <p:cNvSpPr/>
          <p:nvPr/>
        </p:nvSpPr>
        <p:spPr>
          <a:xfrm>
            <a:off x="4487028" y="3109760"/>
            <a:ext cx="3618900" cy="13635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White is the color of milk and fresh snow</a:t>
            </a:r>
            <a:endParaRPr>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b="1">
                <a:solidFill>
                  <a:schemeClr val="dk1"/>
                </a:solidFill>
                <a:latin typeface="Titillium Web"/>
                <a:ea typeface="Titillium Web"/>
                <a:cs typeface="Titillium Web"/>
                <a:sym typeface="Titillium Web"/>
              </a:rPr>
              <a:t>THREATS</a:t>
            </a:r>
            <a:endParaRPr>
              <a:solidFill>
                <a:schemeClr val="dk1"/>
              </a:solidFill>
              <a:latin typeface="Titillium Web"/>
              <a:ea typeface="Titillium Web"/>
              <a:cs typeface="Titillium Web"/>
              <a:sym typeface="Titillium Web"/>
            </a:endParaRPr>
          </a:p>
        </p:txBody>
      </p:sp>
      <p:sp>
        <p:nvSpPr>
          <p:cNvPr id="4176" name="Google Shape;4176;p42"/>
          <p:cNvSpPr/>
          <p:nvPr/>
        </p:nvSpPr>
        <p:spPr>
          <a:xfrm>
            <a:off x="3298451" y="1919409"/>
            <a:ext cx="2079600" cy="2079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rot="5400000">
            <a:off x="3448410" y="1919409"/>
            <a:ext cx="2079600" cy="2079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rot="10800000">
            <a:off x="3448410" y="2070542"/>
            <a:ext cx="2079600" cy="2079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rot="-5400000">
            <a:off x="3298451" y="2070542"/>
            <a:ext cx="2079600" cy="2079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3777233" y="2353205"/>
            <a:ext cx="249220" cy="395873"/>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181" name="Google Shape;4181;p42"/>
          <p:cNvSpPr/>
          <p:nvPr/>
        </p:nvSpPr>
        <p:spPr>
          <a:xfrm>
            <a:off x="4651057" y="2359847"/>
            <a:ext cx="459648" cy="391622"/>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182" name="Google Shape;4182;p42"/>
          <p:cNvSpPr/>
          <p:nvPr/>
        </p:nvSpPr>
        <p:spPr>
          <a:xfrm>
            <a:off x="3747475" y="3305113"/>
            <a:ext cx="249220" cy="391622"/>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183" name="Google Shape;4183;p42"/>
          <p:cNvSpPr/>
          <p:nvPr/>
        </p:nvSpPr>
        <p:spPr>
          <a:xfrm>
            <a:off x="4749363" y="3311754"/>
            <a:ext cx="268349" cy="3884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036455" y="29192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HOWDY!</a:t>
            </a:r>
            <a:endParaRPr sz="6600" dirty="0"/>
          </a:p>
        </p:txBody>
      </p:sp>
      <p:sp>
        <p:nvSpPr>
          <p:cNvPr id="3851" name="Google Shape;3851;p15"/>
          <p:cNvSpPr txBox="1">
            <a:spLocks noGrp="1"/>
          </p:cNvSpPr>
          <p:nvPr>
            <p:ph type="subTitle" idx="4294967295"/>
          </p:nvPr>
        </p:nvSpPr>
        <p:spPr>
          <a:xfrm>
            <a:off x="2658573" y="1770287"/>
            <a:ext cx="5529732"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Titillium Web"/>
                <a:ea typeface="Titillium Web"/>
                <a:cs typeface="Titillium Web"/>
                <a:sym typeface="Titillium Web"/>
              </a:rPr>
              <a:t>I’m J</a:t>
            </a:r>
            <a:r>
              <a:rPr lang="en-US" b="1" dirty="0" err="1">
                <a:latin typeface="Titillium Web"/>
                <a:ea typeface="Titillium Web"/>
                <a:cs typeface="Titillium Web"/>
                <a:sym typeface="Titillium Web"/>
              </a:rPr>
              <a:t>oe</a:t>
            </a:r>
            <a:r>
              <a:rPr lang="en-US" b="1" dirty="0">
                <a:latin typeface="Titillium Web"/>
                <a:ea typeface="Titillium Web"/>
                <a:cs typeface="Titillium Web"/>
                <a:sym typeface="Titillium Web"/>
              </a:rPr>
              <a:t> Houghes</a:t>
            </a:r>
            <a:endParaRPr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US" dirty="0">
                <a:solidFill>
                  <a:schemeClr val="dk1"/>
                </a:solidFill>
              </a:rPr>
              <a:t>- I am here as a user group leader</a:t>
            </a:r>
          </a:p>
          <a:p>
            <a:pPr marL="0" lvl="0" indent="0" algn="l" rtl="0">
              <a:spcBef>
                <a:spcPts val="600"/>
              </a:spcBef>
              <a:spcAft>
                <a:spcPts val="0"/>
              </a:spcAft>
              <a:buClr>
                <a:schemeClr val="dk1"/>
              </a:buClr>
              <a:buSzPts val="1100"/>
              <a:buFont typeface="Arial"/>
              <a:buNone/>
            </a:pPr>
            <a:r>
              <a:rPr lang="en-US" dirty="0">
                <a:solidFill>
                  <a:schemeClr val="dk1"/>
                </a:solidFill>
              </a:rPr>
              <a:t>- I love to get people engaged &amp; learning</a:t>
            </a:r>
          </a:p>
          <a:p>
            <a:pPr marL="0" lvl="0" indent="0" algn="l" rtl="0">
              <a:spcBef>
                <a:spcPts val="600"/>
              </a:spcBef>
              <a:spcAft>
                <a:spcPts val="0"/>
              </a:spcAft>
              <a:buClr>
                <a:schemeClr val="dk1"/>
              </a:buClr>
              <a:buSzPts val="1100"/>
              <a:buFont typeface="Arial"/>
              <a:buNone/>
            </a:pPr>
            <a:endParaRPr lang="en-US" dirty="0">
              <a:solidFill>
                <a:schemeClr val="dk1"/>
              </a:solidFill>
            </a:endParaRPr>
          </a:p>
          <a:p>
            <a:pPr marL="0" lvl="0" indent="0" algn="l" rtl="0">
              <a:spcBef>
                <a:spcPts val="600"/>
              </a:spcBef>
              <a:spcAft>
                <a:spcPts val="0"/>
              </a:spcAft>
              <a:buClr>
                <a:schemeClr val="dk1"/>
              </a:buClr>
              <a:buSzPts val="1100"/>
              <a:buFont typeface="Arial"/>
              <a:buNone/>
            </a:pPr>
            <a:r>
              <a:rPr lang="en-US" dirty="0">
                <a:solidFill>
                  <a:schemeClr val="dk1"/>
                </a:solidFill>
              </a:rPr>
              <a:t>Find me at @jhoughes or</a:t>
            </a:r>
            <a:br>
              <a:rPr lang="en-US" dirty="0">
                <a:solidFill>
                  <a:schemeClr val="dk1"/>
                </a:solidFill>
              </a:rPr>
            </a:br>
            <a:r>
              <a:rPr lang="en-US" u="sng" dirty="0">
                <a:solidFill>
                  <a:schemeClr val="dk1"/>
                </a:solidFill>
              </a:rPr>
              <a:t>fullstackgeek.net</a:t>
            </a:r>
          </a:p>
        </p:txBody>
      </p:sp>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cxnSp>
        <p:nvCxnSpPr>
          <p:cNvPr id="3" name="Google Shape;104;p15">
            <a:extLst>
              <a:ext uri="{FF2B5EF4-FFF2-40B4-BE49-F238E27FC236}">
                <a16:creationId xmlns:a16="http://schemas.microsoft.com/office/drawing/2014/main" id="{BB22A5B8-FF30-8A50-BBE7-B01895CC1484}"/>
              </a:ext>
            </a:extLst>
          </p:cNvPr>
          <p:cNvCxnSpPr/>
          <p:nvPr/>
        </p:nvCxnSpPr>
        <p:spPr>
          <a:xfrm>
            <a:off x="0" y="2571750"/>
            <a:ext cx="11448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5" name="Picture 4" descr="A person wearing a hat and plaid shirt&#10;&#10;Description automatically generated">
            <a:extLst>
              <a:ext uri="{FF2B5EF4-FFF2-40B4-BE49-F238E27FC236}">
                <a16:creationId xmlns:a16="http://schemas.microsoft.com/office/drawing/2014/main" id="{B710D477-0458-9309-C0B5-DB5857015583}"/>
              </a:ext>
            </a:extLst>
          </p:cNvPr>
          <p:cNvPicPr>
            <a:picLocks noChangeAspect="1"/>
          </p:cNvPicPr>
          <p:nvPr/>
        </p:nvPicPr>
        <p:blipFill>
          <a:blip r:embed="rId3"/>
          <a:stretch>
            <a:fillRect/>
          </a:stretch>
        </p:blipFill>
        <p:spPr>
          <a:xfrm>
            <a:off x="572400" y="1680210"/>
            <a:ext cx="1810512" cy="1783080"/>
          </a:xfrm>
          <a:prstGeom prst="rect">
            <a:avLst/>
          </a:prstGeom>
          <a:ln>
            <a:solidFill>
              <a:schemeClr val="accent3"/>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251959" y="89747"/>
            <a:ext cx="4249248" cy="6671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Background</a:t>
            </a:r>
            <a:endParaRPr sz="4000" dirty="0"/>
          </a:p>
        </p:txBody>
      </p:sp>
      <p:sp>
        <p:nvSpPr>
          <p:cNvPr id="3851" name="Google Shape;3851;p15"/>
          <p:cNvSpPr txBox="1">
            <a:spLocks noGrp="1"/>
          </p:cNvSpPr>
          <p:nvPr>
            <p:ph type="subTitle" idx="4294967295"/>
          </p:nvPr>
        </p:nvSpPr>
        <p:spPr>
          <a:xfrm>
            <a:off x="477847" y="756853"/>
            <a:ext cx="8046720" cy="2487600"/>
          </a:xfrm>
          <a:prstGeom prst="rect">
            <a:avLst/>
          </a:prstGeom>
        </p:spPr>
        <p:txBody>
          <a:bodyPr spcFirstLastPara="1" wrap="square" lIns="91425" tIns="91425" rIns="91425" bIns="91425" anchor="t" anchorCtr="0">
            <a:noAutofit/>
          </a:bodyPr>
          <a:lstStyle/>
          <a:p>
            <a:pPr>
              <a:buClr>
                <a:schemeClr val="bg2"/>
              </a:buClr>
            </a:pPr>
            <a:r>
              <a:rPr lang="en-US" sz="1600" dirty="0"/>
              <a:t>Sr. Solutions Architect after ~20 years in IT</a:t>
            </a:r>
          </a:p>
          <a:p>
            <a:pPr lvl="1">
              <a:buClr>
                <a:schemeClr val="bg2"/>
              </a:buClr>
            </a:pPr>
            <a:r>
              <a:rPr lang="en-US" sz="1600" dirty="0"/>
              <a:t>Co-leader - VMUG &amp; PowerShell User Groups</a:t>
            </a:r>
          </a:p>
          <a:p>
            <a:pPr lvl="1">
              <a:buClr>
                <a:schemeClr val="bg2"/>
              </a:buClr>
            </a:pPr>
            <a:r>
              <a:rPr lang="en-US" sz="1600" dirty="0"/>
              <a:t>Collector of communities</a:t>
            </a:r>
          </a:p>
          <a:p>
            <a:pPr lvl="1">
              <a:buClr>
                <a:schemeClr val="bg2"/>
              </a:buClr>
            </a:pPr>
            <a:r>
              <a:rPr lang="en-US" sz="1600" dirty="0"/>
              <a:t>*Color* hat, big grin and the loud "Howdy Y'all."</a:t>
            </a:r>
          </a:p>
          <a:p>
            <a:endParaRPr lang="en-US" sz="1600" dirty="0"/>
          </a:p>
          <a:p>
            <a:pPr>
              <a:buClr>
                <a:schemeClr val="accent3"/>
              </a:buClr>
            </a:pPr>
            <a:r>
              <a:rPr lang="en-US" sz="1600" dirty="0"/>
              <a:t>Automate Yourself  - Out of a (BASIC) IT Job</a:t>
            </a:r>
          </a:p>
          <a:p>
            <a:pPr lvl="1">
              <a:buClr>
                <a:schemeClr val="accent3"/>
              </a:buClr>
            </a:pPr>
            <a:r>
              <a:rPr lang="en-US" sz="1600" dirty="0"/>
              <a:t>Perform higher-level tasks</a:t>
            </a:r>
          </a:p>
          <a:p>
            <a:endParaRPr lang="en-US" sz="1600" dirty="0"/>
          </a:p>
          <a:p>
            <a:pPr>
              <a:buClr>
                <a:schemeClr val="accent3"/>
              </a:buClr>
            </a:pPr>
            <a:r>
              <a:rPr lang="en-US" sz="1600" dirty="0"/>
              <a:t>Push yourself </a:t>
            </a:r>
          </a:p>
          <a:p>
            <a:pPr lvl="1">
              <a:buClr>
                <a:schemeClr val="accent3"/>
              </a:buClr>
            </a:pPr>
            <a:r>
              <a:rPr lang="en-US" sz="1600" dirty="0"/>
              <a:t>Learn more</a:t>
            </a:r>
          </a:p>
          <a:p>
            <a:pPr>
              <a:buClr>
                <a:schemeClr val="accent3"/>
              </a:buClr>
            </a:pPr>
            <a:endParaRPr lang="en-US" sz="1600" dirty="0"/>
          </a:p>
          <a:p>
            <a:pPr>
              <a:buClr>
                <a:schemeClr val="accent3"/>
              </a:buClr>
            </a:pPr>
            <a:r>
              <a:rPr lang="en-US" sz="1600" dirty="0"/>
              <a:t>Don’t be afraid</a:t>
            </a:r>
          </a:p>
          <a:p>
            <a:pPr lvl="1">
              <a:buClr>
                <a:schemeClr val="accent3"/>
              </a:buClr>
            </a:pPr>
            <a:r>
              <a:rPr lang="en-US" sz="1600" dirty="0"/>
              <a:t>Share your knowledge (Perspective)</a:t>
            </a:r>
          </a:p>
          <a:p>
            <a:pPr lvl="1">
              <a:buClr>
                <a:schemeClr val="accent3"/>
              </a:buClr>
            </a:pPr>
            <a:r>
              <a:rPr lang="en-US" sz="1600" dirty="0"/>
              <a:t>Teach whatever you can (Be The Master)</a:t>
            </a:r>
          </a:p>
        </p:txBody>
      </p:sp>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53741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51">
                                            <p:txEl>
                                              <p:pRg st="0" end="0"/>
                                            </p:txEl>
                                          </p:spTgt>
                                        </p:tgtEl>
                                        <p:attrNameLst>
                                          <p:attrName>style.visibility</p:attrName>
                                        </p:attrNameLst>
                                      </p:cBhvr>
                                      <p:to>
                                        <p:strVal val="visible"/>
                                      </p:to>
                                    </p:set>
                                    <p:animEffect transition="in" filter="randombar(horizontal)">
                                      <p:cBhvr>
                                        <p:cTn id="7" dur="500"/>
                                        <p:tgtEl>
                                          <p:spTgt spid="385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851">
                                            <p:txEl>
                                              <p:pRg st="1" end="1"/>
                                            </p:txEl>
                                          </p:spTgt>
                                        </p:tgtEl>
                                        <p:attrNameLst>
                                          <p:attrName>style.visibility</p:attrName>
                                        </p:attrNameLst>
                                      </p:cBhvr>
                                      <p:to>
                                        <p:strVal val="visible"/>
                                      </p:to>
                                    </p:set>
                                    <p:animEffect transition="in" filter="randombar(horizontal)">
                                      <p:cBhvr>
                                        <p:cTn id="10" dur="500"/>
                                        <p:tgtEl>
                                          <p:spTgt spid="3851">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851">
                                            <p:txEl>
                                              <p:pRg st="2" end="2"/>
                                            </p:txEl>
                                          </p:spTgt>
                                        </p:tgtEl>
                                        <p:attrNameLst>
                                          <p:attrName>style.visibility</p:attrName>
                                        </p:attrNameLst>
                                      </p:cBhvr>
                                      <p:to>
                                        <p:strVal val="visible"/>
                                      </p:to>
                                    </p:set>
                                    <p:animEffect transition="in" filter="randombar(horizontal)">
                                      <p:cBhvr>
                                        <p:cTn id="13" dur="500"/>
                                        <p:tgtEl>
                                          <p:spTgt spid="3851">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851">
                                            <p:txEl>
                                              <p:pRg st="3" end="3"/>
                                            </p:txEl>
                                          </p:spTgt>
                                        </p:tgtEl>
                                        <p:attrNameLst>
                                          <p:attrName>style.visibility</p:attrName>
                                        </p:attrNameLst>
                                      </p:cBhvr>
                                      <p:to>
                                        <p:strVal val="visible"/>
                                      </p:to>
                                    </p:set>
                                    <p:animEffect transition="in" filter="randombar(horizontal)">
                                      <p:cBhvr>
                                        <p:cTn id="16" dur="500"/>
                                        <p:tgtEl>
                                          <p:spTgt spid="38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851">
                                            <p:txEl>
                                              <p:pRg st="5" end="5"/>
                                            </p:txEl>
                                          </p:spTgt>
                                        </p:tgtEl>
                                        <p:attrNameLst>
                                          <p:attrName>style.visibility</p:attrName>
                                        </p:attrNameLst>
                                      </p:cBhvr>
                                      <p:to>
                                        <p:strVal val="visible"/>
                                      </p:to>
                                    </p:set>
                                    <p:animEffect transition="in" filter="randombar(horizontal)">
                                      <p:cBhvr>
                                        <p:cTn id="21" dur="500"/>
                                        <p:tgtEl>
                                          <p:spTgt spid="3851">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851">
                                            <p:txEl>
                                              <p:pRg st="6" end="6"/>
                                            </p:txEl>
                                          </p:spTgt>
                                        </p:tgtEl>
                                        <p:attrNameLst>
                                          <p:attrName>style.visibility</p:attrName>
                                        </p:attrNameLst>
                                      </p:cBhvr>
                                      <p:to>
                                        <p:strVal val="visible"/>
                                      </p:to>
                                    </p:set>
                                    <p:animEffect transition="in" filter="randombar(horizontal)">
                                      <p:cBhvr>
                                        <p:cTn id="24" dur="500"/>
                                        <p:tgtEl>
                                          <p:spTgt spid="3851">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851">
                                            <p:txEl>
                                              <p:pRg st="8" end="8"/>
                                            </p:txEl>
                                          </p:spTgt>
                                        </p:tgtEl>
                                        <p:attrNameLst>
                                          <p:attrName>style.visibility</p:attrName>
                                        </p:attrNameLst>
                                      </p:cBhvr>
                                      <p:to>
                                        <p:strVal val="visible"/>
                                      </p:to>
                                    </p:set>
                                    <p:animEffect transition="in" filter="randombar(horizontal)">
                                      <p:cBhvr>
                                        <p:cTn id="29" dur="500"/>
                                        <p:tgtEl>
                                          <p:spTgt spid="3851">
                                            <p:txEl>
                                              <p:pRg st="8" end="8"/>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851">
                                            <p:txEl>
                                              <p:pRg st="9" end="9"/>
                                            </p:txEl>
                                          </p:spTgt>
                                        </p:tgtEl>
                                        <p:attrNameLst>
                                          <p:attrName>style.visibility</p:attrName>
                                        </p:attrNameLst>
                                      </p:cBhvr>
                                      <p:to>
                                        <p:strVal val="visible"/>
                                      </p:to>
                                    </p:set>
                                    <p:animEffect transition="in" filter="randombar(horizontal)">
                                      <p:cBhvr>
                                        <p:cTn id="32" dur="500"/>
                                        <p:tgtEl>
                                          <p:spTgt spid="3851">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851">
                                            <p:txEl>
                                              <p:pRg st="11" end="11"/>
                                            </p:txEl>
                                          </p:spTgt>
                                        </p:tgtEl>
                                        <p:attrNameLst>
                                          <p:attrName>style.visibility</p:attrName>
                                        </p:attrNameLst>
                                      </p:cBhvr>
                                      <p:to>
                                        <p:strVal val="visible"/>
                                      </p:to>
                                    </p:set>
                                    <p:animEffect transition="in" filter="randombar(horizontal)">
                                      <p:cBhvr>
                                        <p:cTn id="37" dur="500"/>
                                        <p:tgtEl>
                                          <p:spTgt spid="3851">
                                            <p:txEl>
                                              <p:pRg st="11" end="11"/>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851">
                                            <p:txEl>
                                              <p:pRg st="12" end="12"/>
                                            </p:txEl>
                                          </p:spTgt>
                                        </p:tgtEl>
                                        <p:attrNameLst>
                                          <p:attrName>style.visibility</p:attrName>
                                        </p:attrNameLst>
                                      </p:cBhvr>
                                      <p:to>
                                        <p:strVal val="visible"/>
                                      </p:to>
                                    </p:set>
                                    <p:animEffect transition="in" filter="randombar(horizontal)">
                                      <p:cBhvr>
                                        <p:cTn id="40" dur="500"/>
                                        <p:tgtEl>
                                          <p:spTgt spid="3851">
                                            <p:txEl>
                                              <p:pRg st="12" end="12"/>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851">
                                            <p:txEl>
                                              <p:pRg st="13" end="13"/>
                                            </p:txEl>
                                          </p:spTgt>
                                        </p:tgtEl>
                                        <p:attrNameLst>
                                          <p:attrName>style.visibility</p:attrName>
                                        </p:attrNameLst>
                                      </p:cBhvr>
                                      <p:to>
                                        <p:strVal val="visible"/>
                                      </p:to>
                                    </p:set>
                                    <p:animEffect transition="in" filter="randombar(horizontal)">
                                      <p:cBhvr>
                                        <p:cTn id="43" dur="500"/>
                                        <p:tgtEl>
                                          <p:spTgt spid="385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F3C-95C5-46C4-BCC2-E7C93F8EAD72}"/>
              </a:ext>
            </a:extLst>
          </p:cNvPr>
          <p:cNvSpPr>
            <a:spLocks noGrp="1"/>
          </p:cNvSpPr>
          <p:nvPr>
            <p:ph type="title"/>
          </p:nvPr>
        </p:nvSpPr>
        <p:spPr/>
        <p:txBody>
          <a:bodyPr/>
          <a:lstStyle/>
          <a:p>
            <a:r>
              <a:rPr lang="en-US" dirty="0"/>
              <a:t>Who’s in the audience?</a:t>
            </a:r>
          </a:p>
        </p:txBody>
      </p:sp>
      <p:sp>
        <p:nvSpPr>
          <p:cNvPr id="8" name="Content Placeholder 7">
            <a:extLst>
              <a:ext uri="{FF2B5EF4-FFF2-40B4-BE49-F238E27FC236}">
                <a16:creationId xmlns:a16="http://schemas.microsoft.com/office/drawing/2014/main" id="{AB253B02-97AD-48A2-8484-29AD781C4A66}"/>
              </a:ext>
            </a:extLst>
          </p:cNvPr>
          <p:cNvSpPr>
            <a:spLocks noGrp="1"/>
          </p:cNvSpPr>
          <p:nvPr>
            <p:ph sz="half" idx="10"/>
          </p:nvPr>
        </p:nvSpPr>
        <p:spPr/>
        <p:txBody>
          <a:bodyPr/>
          <a:lstStyle/>
          <a:p>
            <a:r>
              <a:rPr lang="en-US" dirty="0"/>
              <a:t>Who in the room is an IT Pro? How about a Developer?</a:t>
            </a:r>
          </a:p>
          <a:p>
            <a:r>
              <a:rPr lang="en-US" dirty="0"/>
              <a:t>Who uses VSCode for their scripting/toolmaking? PowerShell ISE? A different IDE, like PowerShell Studio?  Notepad?</a:t>
            </a:r>
          </a:p>
          <a:p>
            <a:r>
              <a:rPr lang="en-US" dirty="0"/>
              <a:t>Who uses source control for their code?</a:t>
            </a:r>
          </a:p>
          <a:p>
            <a:r>
              <a:rPr lang="en-US" dirty="0"/>
              <a:t>Who uses unit testing for their code?</a:t>
            </a:r>
          </a:p>
          <a:p>
            <a:r>
              <a:rPr lang="en-US" dirty="0"/>
              <a:t>Who is running code linting?  Code validation? Full CI/CD pipelines?</a:t>
            </a:r>
          </a:p>
          <a:p>
            <a:r>
              <a:rPr lang="en-US" dirty="0"/>
              <a:t>How many PowerShell Experts are in the room?</a:t>
            </a:r>
          </a:p>
          <a:p>
            <a:endParaRPr lang="en-US" dirty="0"/>
          </a:p>
          <a:p>
            <a:r>
              <a:rPr lang="en-US" dirty="0"/>
              <a:t>We’re all learning, so be sure to write it down and share it with others.</a:t>
            </a:r>
          </a:p>
        </p:txBody>
      </p:sp>
    </p:spTree>
    <p:extLst>
      <p:ext uri="{BB962C8B-B14F-4D97-AF65-F5344CB8AC3E}">
        <p14:creationId xmlns:p14="http://schemas.microsoft.com/office/powerpoint/2010/main" val="7778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Why Are We Here?</a:t>
            </a:r>
            <a:endParaRPr dirty="0"/>
          </a:p>
        </p:txBody>
      </p:sp>
      <p:sp>
        <p:nvSpPr>
          <p:cNvPr id="3929" name="Google Shape;3929;p24"/>
          <p:cNvSpPr/>
          <p:nvPr/>
        </p:nvSpPr>
        <p:spPr>
          <a:xfrm>
            <a:off x="2657064" y="2037125"/>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IN</a:t>
            </a:r>
            <a:br>
              <a:rPr lang="en" sz="1800" dirty="0">
                <a:solidFill>
                  <a:srgbClr val="003B55"/>
                </a:solidFill>
                <a:latin typeface="Titillium Web Light"/>
                <a:ea typeface="Titillium Web Light"/>
                <a:cs typeface="Titillium Web Light"/>
                <a:sym typeface="Titillium Web Light"/>
              </a:rPr>
            </a:br>
            <a:r>
              <a:rPr lang="en" sz="1800" dirty="0">
                <a:solidFill>
                  <a:srgbClr val="003B55"/>
                </a:solidFill>
                <a:latin typeface="Titillium Web Light"/>
                <a:ea typeface="Titillium Web Light"/>
                <a:cs typeface="Titillium Web Light"/>
                <a:sym typeface="Titillium Web Light"/>
              </a:rPr>
              <a:t>PROGRESS</a:t>
            </a:r>
            <a:endParaRPr sz="18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834939" y="2037125"/>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STARTING</a:t>
            </a:r>
            <a:endParaRPr sz="18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4479189" y="2037125"/>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ADVANCING</a:t>
            </a:r>
            <a:endParaRPr sz="1800" dirty="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28"/>
          <p:cNvSpPr txBox="1">
            <a:spLocks noGrp="1"/>
          </p:cNvSpPr>
          <p:nvPr>
            <p:ph type="ctrTitle" idx="4294967295"/>
          </p:nvPr>
        </p:nvSpPr>
        <p:spPr>
          <a:xfrm>
            <a:off x="685800" y="571800"/>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003B55"/>
                </a:solidFill>
                <a:highlight>
                  <a:srgbClr val="D3EBD5"/>
                </a:highlight>
              </a:rPr>
              <a:t>$89,526,124</a:t>
            </a:r>
            <a:endParaRPr sz="6000" dirty="0">
              <a:solidFill>
                <a:srgbClr val="003B55"/>
              </a:solidFill>
              <a:highlight>
                <a:srgbClr val="D3EBD5"/>
              </a:highlight>
            </a:endParaRPr>
          </a:p>
        </p:txBody>
      </p:sp>
      <p:sp>
        <p:nvSpPr>
          <p:cNvPr id="3966" name="Google Shape;3966;p28"/>
          <p:cNvSpPr txBox="1">
            <a:spLocks noGrp="1"/>
          </p:cNvSpPr>
          <p:nvPr>
            <p:ph type="subTitle" idx="4294967295"/>
          </p:nvPr>
        </p:nvSpPr>
        <p:spPr>
          <a:xfrm>
            <a:off x="685800" y="1182708"/>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Cost savings to your company</a:t>
            </a:r>
            <a:endParaRPr sz="2400" dirty="0"/>
          </a:p>
        </p:txBody>
      </p:sp>
      <p:sp>
        <p:nvSpPr>
          <p:cNvPr id="3967" name="Google Shape;3967;p28"/>
          <p:cNvSpPr txBox="1">
            <a:spLocks noGrp="1"/>
          </p:cNvSpPr>
          <p:nvPr>
            <p:ph type="ctrTitle" idx="4294967295"/>
          </p:nvPr>
        </p:nvSpPr>
        <p:spPr>
          <a:xfrm>
            <a:off x="685800" y="3657893"/>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003B55"/>
                </a:solidFill>
                <a:highlight>
                  <a:srgbClr val="0B87A1"/>
                </a:highlight>
              </a:rPr>
              <a:t>100%</a:t>
            </a:r>
            <a:endParaRPr sz="6000">
              <a:solidFill>
                <a:srgbClr val="003B55"/>
              </a:solidFill>
              <a:highlight>
                <a:srgbClr val="0B87A1"/>
              </a:highlight>
            </a:endParaRPr>
          </a:p>
        </p:txBody>
      </p:sp>
      <p:sp>
        <p:nvSpPr>
          <p:cNvPr id="3968" name="Google Shape;3968;p28"/>
          <p:cNvSpPr txBox="1">
            <a:spLocks noGrp="1"/>
          </p:cNvSpPr>
          <p:nvPr>
            <p:ph type="subTitle" idx="4294967295"/>
          </p:nvPr>
        </p:nvSpPr>
        <p:spPr>
          <a:xfrm>
            <a:off x="685800" y="4268801"/>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Automation of everything!</a:t>
            </a:r>
            <a:endParaRPr sz="2400" dirty="0"/>
          </a:p>
        </p:txBody>
      </p:sp>
      <p:sp>
        <p:nvSpPr>
          <p:cNvPr id="3969" name="Google Shape;3969;p28"/>
          <p:cNvSpPr txBox="1">
            <a:spLocks noGrp="1"/>
          </p:cNvSpPr>
          <p:nvPr>
            <p:ph type="ctrTitle" idx="4294967295"/>
          </p:nvPr>
        </p:nvSpPr>
        <p:spPr>
          <a:xfrm>
            <a:off x="685800" y="2114847"/>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003B55"/>
                </a:solidFill>
                <a:highlight>
                  <a:srgbClr val="80BFB7"/>
                </a:highlight>
              </a:rPr>
              <a:t>185,244 tickets</a:t>
            </a:r>
            <a:endParaRPr sz="6000" dirty="0">
              <a:solidFill>
                <a:srgbClr val="003B55"/>
              </a:solidFill>
              <a:highlight>
                <a:srgbClr val="80BFB7"/>
              </a:highlight>
            </a:endParaRPr>
          </a:p>
        </p:txBody>
      </p:sp>
      <p:sp>
        <p:nvSpPr>
          <p:cNvPr id="3970" name="Google Shape;3970;p28"/>
          <p:cNvSpPr txBox="1">
            <a:spLocks noGrp="1"/>
          </p:cNvSpPr>
          <p:nvPr>
            <p:ph type="subTitle" idx="4294967295"/>
          </p:nvPr>
        </p:nvSpPr>
        <p:spPr>
          <a:xfrm>
            <a:off x="685800" y="2725755"/>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Not coming through your helpdesk</a:t>
            </a:r>
            <a:endParaRPr sz="2400" dirty="0"/>
          </a:p>
        </p:txBody>
      </p:sp>
      <p:sp>
        <p:nvSpPr>
          <p:cNvPr id="3971" name="Google Shape;3971;p2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27"/>
          <p:cNvSpPr txBox="1">
            <a:spLocks noGrp="1"/>
          </p:cNvSpPr>
          <p:nvPr>
            <p:ph type="ctrTitle" idx="4294967295"/>
          </p:nvPr>
        </p:nvSpPr>
        <p:spPr>
          <a:xfrm>
            <a:off x="685800" y="1964350"/>
            <a:ext cx="6103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0" dirty="0"/>
              <a:t>45 minutes</a:t>
            </a:r>
            <a:endParaRPr sz="11000" dirty="0"/>
          </a:p>
        </p:txBody>
      </p:sp>
      <p:sp>
        <p:nvSpPr>
          <p:cNvPr id="3959" name="Google Shape;3959;p27"/>
          <p:cNvSpPr txBox="1">
            <a:spLocks noGrp="1"/>
          </p:cNvSpPr>
          <p:nvPr>
            <p:ph type="subTitle" idx="4294967295"/>
          </p:nvPr>
        </p:nvSpPr>
        <p:spPr>
          <a:xfrm>
            <a:off x="685800" y="2840054"/>
            <a:ext cx="6103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dirty="0"/>
              <a:t>For Joe to rant about code, well maybe 40 with Q&amp;A.</a:t>
            </a:r>
            <a:endParaRPr sz="2000" dirty="0"/>
          </a:p>
        </p:txBody>
      </p:sp>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Why Are We Here?</a:t>
            </a:r>
            <a:endParaRPr dirty="0"/>
          </a:p>
        </p:txBody>
      </p:sp>
      <p:sp>
        <p:nvSpPr>
          <p:cNvPr id="3929" name="Google Shape;3929;p24"/>
          <p:cNvSpPr/>
          <p:nvPr/>
        </p:nvSpPr>
        <p:spPr>
          <a:xfrm>
            <a:off x="2657064" y="2037125"/>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IN</a:t>
            </a:r>
            <a:br>
              <a:rPr lang="en" sz="1800" dirty="0">
                <a:solidFill>
                  <a:srgbClr val="003B55"/>
                </a:solidFill>
                <a:latin typeface="Titillium Web Light"/>
                <a:ea typeface="Titillium Web Light"/>
                <a:cs typeface="Titillium Web Light"/>
                <a:sym typeface="Titillium Web Light"/>
              </a:rPr>
            </a:br>
            <a:r>
              <a:rPr lang="en" sz="1800" dirty="0">
                <a:solidFill>
                  <a:srgbClr val="003B55"/>
                </a:solidFill>
                <a:latin typeface="Titillium Web Light"/>
                <a:ea typeface="Titillium Web Light"/>
                <a:cs typeface="Titillium Web Light"/>
                <a:sym typeface="Titillium Web Light"/>
              </a:rPr>
              <a:t>PROGRESS</a:t>
            </a:r>
            <a:endParaRPr sz="18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834939" y="2037125"/>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STARTING</a:t>
            </a:r>
            <a:endParaRPr sz="18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4479189" y="2037125"/>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ADVANCING</a:t>
            </a:r>
            <a:endParaRPr sz="1800" dirty="0">
              <a:solidFill>
                <a:srgbClr val="003B55"/>
              </a:solidFill>
              <a:latin typeface="Titillium Web Light"/>
              <a:ea typeface="Titillium Web Light"/>
              <a:cs typeface="Titillium Web Light"/>
              <a:sym typeface="Titillium Web Light"/>
            </a:endParaRPr>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397863518"/>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TotalTime>
  <Words>3824</Words>
  <Application>Microsoft Office PowerPoint</Application>
  <PresentationFormat>On-screen Show (16:9)</PresentationFormat>
  <Paragraphs>386</Paragraphs>
  <Slides>29</Slides>
  <Notes>29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Dosis Light</vt:lpstr>
      <vt:lpstr>Dosis</vt:lpstr>
      <vt:lpstr>Titillium Web</vt:lpstr>
      <vt:lpstr>Arial</vt:lpstr>
      <vt:lpstr>Calibri</vt:lpstr>
      <vt:lpstr>Segoe UI</vt:lpstr>
      <vt:lpstr>Quantico</vt:lpstr>
      <vt:lpstr>Dosis ExtraLight</vt:lpstr>
      <vt:lpstr>Titillium Web Light</vt:lpstr>
      <vt:lpstr>Wingdings</vt:lpstr>
      <vt:lpstr>Mowbray template</vt:lpstr>
      <vt:lpstr>Joe Rants about Automation for 45 Minutes</vt:lpstr>
      <vt:lpstr>Lessons Learned in Automation</vt:lpstr>
      <vt:lpstr>HOWDY!</vt:lpstr>
      <vt:lpstr>Background</vt:lpstr>
      <vt:lpstr>Who’s in the audience?</vt:lpstr>
      <vt:lpstr>Why Are We Here?</vt:lpstr>
      <vt:lpstr>$89,526,124</vt:lpstr>
      <vt:lpstr>45 minutes</vt:lpstr>
      <vt:lpstr>Why Are We Here?</vt:lpstr>
      <vt:lpstr>Challenges Faced by Customers</vt:lpstr>
      <vt:lpstr>STARTING</vt:lpstr>
      <vt:lpstr> START</vt:lpstr>
      <vt:lpstr>DEFINE</vt:lpstr>
      <vt:lpstr>BASICS</vt:lpstr>
      <vt:lpstr>AUTOMATION  BASICS</vt:lpstr>
      <vt:lpstr>IN PROGRESS</vt:lpstr>
      <vt:lpstr>PROCESS</vt:lpstr>
      <vt:lpstr>ROADMAP</vt:lpstr>
      <vt:lpstr>Tell a Story</vt:lpstr>
      <vt:lpstr>PowerPoint Presentation</vt:lpstr>
      <vt:lpstr>Learn You Some Business</vt:lpstr>
      <vt:lpstr>AUTOMATION IMPROVEMENTS</vt:lpstr>
      <vt:lpstr>ADVANCING</vt:lpstr>
      <vt:lpstr>IMPROVEMENTS</vt:lpstr>
      <vt:lpstr>ADVANCED AUTOMATION</vt:lpstr>
      <vt:lpstr>THANKS!</vt:lpstr>
      <vt:lpstr>CREDITS</vt:lpstr>
      <vt:lpstr>TIMELINE</vt:lpstr>
      <vt:lpstr>SWOT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Joseph Houghes</cp:lastModifiedBy>
  <cp:revision>7</cp:revision>
  <dcterms:modified xsi:type="dcterms:W3CDTF">2023-08-12T02:34:41Z</dcterms:modified>
</cp:coreProperties>
</file>